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1pPr>
    <a:lvl2pPr marL="0" marR="0" indent="45720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2pPr>
    <a:lvl3pPr marL="0" marR="0" indent="91440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3pPr>
    <a:lvl4pPr marL="0" marR="0" indent="137160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4pPr>
    <a:lvl5pPr marL="0" marR="0" indent="182880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5pPr>
    <a:lvl6pPr marL="0" marR="0" indent="228600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6pPr>
    <a:lvl7pPr marL="0" marR="0" indent="274320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7pPr>
    <a:lvl8pPr marL="0" marR="0" indent="320040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8pPr>
    <a:lvl9pPr marL="0" marR="0" indent="365760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571091"/>
              <a:satOff val="15926"/>
              <a:lumOff val="22314"/>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45B43B"/>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5B43B"/>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FBD17"/>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b="def" i="def"/>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381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7" name="Shape 187"/>
          <p:cNvSpPr/>
          <p:nvPr>
            <p:ph type="sldImg"/>
          </p:nvPr>
        </p:nvSpPr>
        <p:spPr>
          <a:xfrm>
            <a:off x="1143000" y="685800"/>
            <a:ext cx="4572000" cy="3429000"/>
          </a:xfrm>
          <a:prstGeom prst="rect">
            <a:avLst/>
          </a:prstGeom>
        </p:spPr>
        <p:txBody>
          <a:bodyPr/>
          <a:lstStyle/>
          <a:p>
            <a:pPr/>
          </a:p>
        </p:txBody>
      </p:sp>
      <p:sp>
        <p:nvSpPr>
          <p:cNvPr id="188" name="Shape 18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19200" y="11986162"/>
            <a:ext cx="21945599" cy="605791"/>
          </a:xfrm>
          <a:prstGeom prst="rect">
            <a:avLst/>
          </a:prstGeom>
        </p:spPr>
        <p:txBody>
          <a:bodyPr/>
          <a:lstStyle>
            <a:lvl1pPr marL="0" indent="0" algn="ctr" defTabSz="825500">
              <a:lnSpc>
                <a:spcPct val="100000"/>
              </a:lnSpc>
              <a:spcBef>
                <a:spcPts val="0"/>
              </a:spcBef>
              <a:buSzTx/>
              <a:buNone/>
              <a:defRPr spc="-29" sz="3000">
                <a:latin typeface="Graphik Medium"/>
                <a:ea typeface="Graphik Medium"/>
                <a:cs typeface="Graphik Medium"/>
                <a:sym typeface="Graphik Medium"/>
              </a:defRPr>
            </a:lvl1pPr>
          </a:lstStyle>
          <a:p>
            <a:pPr/>
            <a:r>
              <a:t>Author and Date</a:t>
            </a:r>
          </a:p>
        </p:txBody>
      </p:sp>
      <p:sp>
        <p:nvSpPr>
          <p:cNvPr id="12" name="Presentation Title"/>
          <p:cNvSpPr txBox="1"/>
          <p:nvPr>
            <p:ph type="title" hasCustomPrompt="1"/>
          </p:nvPr>
        </p:nvSpPr>
        <p:spPr>
          <a:xfrm>
            <a:off x="1219200" y="3543300"/>
            <a:ext cx="21945600" cy="4267200"/>
          </a:xfrm>
          <a:prstGeom prst="rect">
            <a:avLst/>
          </a:prstGeom>
        </p:spPr>
        <p:txBody>
          <a:bodyPr anchor="b"/>
          <a:lstStyle>
            <a:lvl1pPr>
              <a:defRPr spc="-128" sz="12800"/>
            </a:lvl1pPr>
          </a:lstStyle>
          <a:p>
            <a:pPr/>
            <a:r>
              <a:t>Presentation Title</a:t>
            </a:r>
          </a:p>
        </p:txBody>
      </p:sp>
      <p:sp>
        <p:nvSpPr>
          <p:cNvPr id="13" name="Body Level One…"/>
          <p:cNvSpPr txBox="1"/>
          <p:nvPr>
            <p:ph type="body" sz="quarter" idx="1" hasCustomPrompt="1"/>
          </p:nvPr>
        </p:nvSpPr>
        <p:spPr>
          <a:xfrm>
            <a:off x="1219200" y="7567579"/>
            <a:ext cx="21945600" cy="2250593"/>
          </a:xfrm>
          <a:prstGeom prst="rect">
            <a:avLst/>
          </a:prstGeom>
        </p:spPr>
        <p:txBody>
          <a:bodyPr/>
          <a:lstStyle>
            <a:lvl1pPr marL="0" indent="0" algn="ctr" defTabSz="825500">
              <a:lnSpc>
                <a:spcPct val="100000"/>
              </a:lnSpc>
              <a:spcBef>
                <a:spcPts val="0"/>
              </a:spcBef>
              <a:buSzTx/>
              <a:buNone/>
              <a:defRPr spc="-59" sz="6000">
                <a:latin typeface="Graphik Semibold"/>
                <a:ea typeface="Graphik Semibold"/>
                <a:cs typeface="Graphik Semibold"/>
                <a:sym typeface="Graphik Semibold"/>
              </a:defRPr>
            </a:lvl1pPr>
            <a:lvl2pPr marL="0" indent="457200" algn="ctr" defTabSz="825500">
              <a:lnSpc>
                <a:spcPct val="100000"/>
              </a:lnSpc>
              <a:spcBef>
                <a:spcPts val="0"/>
              </a:spcBef>
              <a:buSzTx/>
              <a:buNone/>
              <a:defRPr spc="-59" sz="6000">
                <a:latin typeface="Graphik Semibold"/>
                <a:ea typeface="Graphik Semibold"/>
                <a:cs typeface="Graphik Semibold"/>
                <a:sym typeface="Graphik Semibold"/>
              </a:defRPr>
            </a:lvl2pPr>
            <a:lvl3pPr marL="0" indent="914400" algn="ctr" defTabSz="825500">
              <a:lnSpc>
                <a:spcPct val="100000"/>
              </a:lnSpc>
              <a:spcBef>
                <a:spcPts val="0"/>
              </a:spcBef>
              <a:buSzTx/>
              <a:buNone/>
              <a:defRPr spc="-59" sz="6000">
                <a:latin typeface="Graphik Semibold"/>
                <a:ea typeface="Graphik Semibold"/>
                <a:cs typeface="Graphik Semibold"/>
                <a:sym typeface="Graphik Semibold"/>
              </a:defRPr>
            </a:lvl3pPr>
            <a:lvl4pPr marL="0" indent="1371600" algn="ctr" defTabSz="825500">
              <a:lnSpc>
                <a:spcPct val="100000"/>
              </a:lnSpc>
              <a:spcBef>
                <a:spcPts val="0"/>
              </a:spcBef>
              <a:buSzTx/>
              <a:buNone/>
              <a:defRPr spc="-59" sz="6000">
                <a:latin typeface="Graphik Semibold"/>
                <a:ea typeface="Graphik Semibold"/>
                <a:cs typeface="Graphik Semibold"/>
                <a:sym typeface="Graphik Semibold"/>
              </a:defRPr>
            </a:lvl4pPr>
            <a:lvl5pPr marL="0" indent="1828800" algn="ctr" defTabSz="825500">
              <a:lnSpc>
                <a:spcPct val="100000"/>
              </a:lnSpc>
              <a:spcBef>
                <a:spcPts val="0"/>
              </a:spcBef>
              <a:buSzTx/>
              <a:buNone/>
              <a:defRPr spc="-59" sz="6000">
                <a:latin typeface="Graphik Semibold"/>
                <a:ea typeface="Graphik Semibold"/>
                <a:cs typeface="Graphik Semibold"/>
                <a:sym typeface="Graphik Semibold"/>
              </a:defRPr>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prstGeom prst="rect">
            <a:avLst/>
          </a:prstGeom>
        </p:spPr>
        <p:txBody>
          <a:bodyPr/>
          <a:lstStyle/>
          <a:p>
            <a:pPr/>
            <a:r>
              <a:t>Slide Title</a:t>
            </a:r>
          </a:p>
        </p:txBody>
      </p:sp>
      <p:sp>
        <p:nvSpPr>
          <p:cNvPr id="100" name="Slide Subtitle"/>
          <p:cNvSpPr txBox="1"/>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Slide Subtitle</a:t>
            </a:r>
          </a:p>
        </p:txBody>
      </p:sp>
      <p:sp>
        <p:nvSpPr>
          <p:cNvPr id="101"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prstGeom prst="rect">
            <a:avLst/>
          </a:prstGeom>
        </p:spPr>
        <p:txBody>
          <a:bodyPr/>
          <a:lstStyle/>
          <a:p>
            <a:pPr/>
            <a:r>
              <a:t>Agenda Title</a:t>
            </a:r>
          </a:p>
        </p:txBody>
      </p:sp>
      <p:sp>
        <p:nvSpPr>
          <p:cNvPr id="109" name="Body Level One…"/>
          <p:cNvSpPr txBox="1"/>
          <p:nvPr>
            <p:ph type="body" idx="1" hasCustomPrompt="1"/>
          </p:nvPr>
        </p:nvSpPr>
        <p:spPr>
          <a:xfrm>
            <a:off x="1219200" y="4013200"/>
            <a:ext cx="21945600" cy="8385548"/>
          </a:xfrm>
          <a:prstGeom prst="rect">
            <a:avLst/>
          </a:prstGeom>
        </p:spPr>
        <p:txBody>
          <a:bodyPr/>
          <a:lstStyle>
            <a:lvl1pPr marL="0" indent="0" defTabSz="825500">
              <a:lnSpc>
                <a:spcPct val="100000"/>
              </a:lnSpc>
              <a:buSzTx/>
              <a:buNone/>
              <a:defRPr spc="-136" sz="6800">
                <a:latin typeface="Canela Deck Regular"/>
                <a:ea typeface="Canela Deck Regular"/>
                <a:cs typeface="Canela Deck Regular"/>
                <a:sym typeface="Canela Deck Regular"/>
              </a:defRPr>
            </a:lvl1pPr>
            <a:lvl2pPr marL="0" indent="457200" defTabSz="825500">
              <a:lnSpc>
                <a:spcPct val="100000"/>
              </a:lnSpc>
              <a:buSzTx/>
              <a:buNone/>
              <a:defRPr spc="-136" sz="6800">
                <a:latin typeface="Canela Deck Regular"/>
                <a:ea typeface="Canela Deck Regular"/>
                <a:cs typeface="Canela Deck Regular"/>
                <a:sym typeface="Canela Deck Regular"/>
              </a:defRPr>
            </a:lvl2pPr>
            <a:lvl3pPr marL="0" indent="914400" defTabSz="825500">
              <a:lnSpc>
                <a:spcPct val="100000"/>
              </a:lnSpc>
              <a:buSzTx/>
              <a:buNone/>
              <a:defRPr spc="-136" sz="6800">
                <a:latin typeface="Canela Deck Regular"/>
                <a:ea typeface="Canela Deck Regular"/>
                <a:cs typeface="Canela Deck Regular"/>
                <a:sym typeface="Canela Deck Regular"/>
              </a:defRPr>
            </a:lvl3pPr>
            <a:lvl4pPr marL="0" indent="1371600" defTabSz="825500">
              <a:lnSpc>
                <a:spcPct val="100000"/>
              </a:lnSpc>
              <a:buSzTx/>
              <a:buNone/>
              <a:defRPr spc="-136" sz="6800">
                <a:latin typeface="Canela Deck Regular"/>
                <a:ea typeface="Canela Deck Regular"/>
                <a:cs typeface="Canela Deck Regular"/>
                <a:sym typeface="Canela Deck Regular"/>
              </a:defRPr>
            </a:lvl4pPr>
            <a:lvl5pPr marL="0" indent="1828800" defTabSz="825500">
              <a:lnSpc>
                <a:spcPct val="100000"/>
              </a:lnSpc>
              <a:buSzTx/>
              <a:buNone/>
              <a:defRPr spc="-136" sz="6800">
                <a:latin typeface="Canela Deck Regular"/>
                <a:ea typeface="Canela Deck Regular"/>
                <a:cs typeface="Canela Deck Regular"/>
                <a:sym typeface="Canela Deck Regular"/>
              </a:defRPr>
            </a:lvl5pPr>
          </a:lstStyle>
          <a:p>
            <a:pPr/>
            <a:r>
              <a:t>Agenda Topics</a:t>
            </a:r>
          </a:p>
          <a:p>
            <a:pPr lvl="1"/>
            <a:r>
              <a:t/>
            </a:r>
          </a:p>
          <a:p>
            <a:pPr lvl="2"/>
            <a:r>
              <a:t/>
            </a:r>
          </a:p>
          <a:p>
            <a:pPr lvl="3"/>
            <a:r>
              <a:t/>
            </a:r>
          </a:p>
          <a:p>
            <a:pPr lvl="4"/>
            <a:r>
              <a:t/>
            </a:r>
          </a:p>
        </p:txBody>
      </p:sp>
      <p:sp>
        <p:nvSpPr>
          <p:cNvPr id="110" name="Agenda Subtitle"/>
          <p:cNvSpPr txBox="1"/>
          <p:nvPr>
            <p:ph type="body" sz="quarter" idx="21" hasCustomPrompt="1"/>
          </p:nvPr>
        </p:nvSpPr>
        <p:spPr>
          <a:xfrm>
            <a:off x="1219200" y="2387115"/>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Agenda Subtitle</a:t>
            </a:r>
          </a:p>
        </p:txBody>
      </p:sp>
      <p:sp>
        <p:nvSpPr>
          <p:cNvPr id="111"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idx="1" hasCustomPrompt="1"/>
          </p:nvPr>
        </p:nvSpPr>
        <p:spPr>
          <a:xfrm>
            <a:off x="1219200" y="3251200"/>
            <a:ext cx="21945600" cy="6604000"/>
          </a:xfrm>
          <a:prstGeom prst="rect">
            <a:avLst/>
          </a:prstGeom>
        </p:spPr>
        <p:txBody>
          <a:bodyPr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457200" algn="ctr" defTabSz="2438400">
              <a:lnSpc>
                <a:spcPct val="80000"/>
              </a:lnSpc>
              <a:spcBef>
                <a:spcPts val="0"/>
              </a:spcBef>
              <a:buSzTx/>
              <a:buNone/>
              <a:defRPr sz="12800">
                <a:latin typeface="Canela Regular"/>
                <a:ea typeface="Canela Regular"/>
                <a:cs typeface="Canela Regular"/>
                <a:sym typeface="Canela Regular"/>
              </a:defRPr>
            </a:lvl2pPr>
            <a:lvl3pPr marL="0" indent="914400" algn="ctr" defTabSz="2438400">
              <a:lnSpc>
                <a:spcPct val="80000"/>
              </a:lnSpc>
              <a:spcBef>
                <a:spcPts val="0"/>
              </a:spcBef>
              <a:buSzTx/>
              <a:buNone/>
              <a:defRPr sz="12800">
                <a:latin typeface="Canela Regular"/>
                <a:ea typeface="Canela Regular"/>
                <a:cs typeface="Canela Regular"/>
                <a:sym typeface="Canela Regular"/>
              </a:defRPr>
            </a:lvl3pPr>
            <a:lvl4pPr marL="0" indent="1371600" algn="ctr" defTabSz="2438400">
              <a:lnSpc>
                <a:spcPct val="80000"/>
              </a:lnSpc>
              <a:spcBef>
                <a:spcPts val="0"/>
              </a:spcBef>
              <a:buSzTx/>
              <a:buNone/>
              <a:defRPr sz="12800">
                <a:latin typeface="Canela Regular"/>
                <a:ea typeface="Canela Regular"/>
                <a:cs typeface="Canela Regular"/>
                <a:sym typeface="Canela Regular"/>
              </a:defRPr>
            </a:lvl4pPr>
            <a:lvl5pPr marL="0" indent="1828800" algn="ctr" defTabSz="2438400">
              <a:lnSpc>
                <a:spcPct val="80000"/>
              </a:lnSpc>
              <a:spcBef>
                <a:spcPts val="0"/>
              </a:spcBef>
              <a:buSzTx/>
              <a:buNone/>
              <a:defRPr sz="12800">
                <a:latin typeface="Canela Regular"/>
                <a:ea typeface="Canela Regular"/>
                <a:cs typeface="Canela Regular"/>
                <a:sym typeface="Canela Regular"/>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Fact information"/>
          <p:cNvSpPr txBox="1"/>
          <p:nvPr>
            <p:ph type="body" sz="quarter" idx="21" hasCustomPrompt="1"/>
          </p:nvPr>
        </p:nvSpPr>
        <p:spPr>
          <a:xfrm>
            <a:off x="1219200" y="8462239"/>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Fact information</a:t>
            </a:r>
          </a:p>
        </p:txBody>
      </p:sp>
      <p:sp>
        <p:nvSpPr>
          <p:cNvPr id="127" name="Body Level One…"/>
          <p:cNvSpPr txBox="1"/>
          <p:nvPr>
            <p:ph type="body" sz="half" idx="1" hasCustomPrompt="1"/>
          </p:nvPr>
        </p:nvSpPr>
        <p:spPr>
          <a:xfrm>
            <a:off x="1219200" y="4214484"/>
            <a:ext cx="21945600" cy="4269708"/>
          </a:xfrm>
          <a:prstGeom prst="rect">
            <a:avLst/>
          </a:prstGeom>
        </p:spPr>
        <p:txBody>
          <a:bodyPr anchor="b"/>
          <a:lstStyle>
            <a:lvl1pPr marL="0" indent="0" algn="ctr" defTabSz="2438400">
              <a:lnSpc>
                <a:spcPct val="80000"/>
              </a:lnSpc>
              <a:spcBef>
                <a:spcPts val="0"/>
              </a:spcBef>
              <a:buSzTx/>
              <a:buNone/>
              <a:defRPr sz="22400">
                <a:latin typeface="+mn-lt"/>
                <a:ea typeface="+mn-ea"/>
                <a:cs typeface="+mn-cs"/>
                <a:sym typeface="Canela Bold"/>
              </a:defRPr>
            </a:lvl1pPr>
            <a:lvl2pPr marL="0" indent="457200" algn="ctr" defTabSz="2438400">
              <a:lnSpc>
                <a:spcPct val="80000"/>
              </a:lnSpc>
              <a:spcBef>
                <a:spcPts val="0"/>
              </a:spcBef>
              <a:buSzTx/>
              <a:buNone/>
              <a:defRPr sz="22400">
                <a:latin typeface="+mn-lt"/>
                <a:ea typeface="+mn-ea"/>
                <a:cs typeface="+mn-cs"/>
                <a:sym typeface="Canela Bold"/>
              </a:defRPr>
            </a:lvl2pPr>
            <a:lvl3pPr marL="0" indent="914400" algn="ctr" defTabSz="2438400">
              <a:lnSpc>
                <a:spcPct val="80000"/>
              </a:lnSpc>
              <a:spcBef>
                <a:spcPts val="0"/>
              </a:spcBef>
              <a:buSzTx/>
              <a:buNone/>
              <a:defRPr sz="22400">
                <a:latin typeface="+mn-lt"/>
                <a:ea typeface="+mn-ea"/>
                <a:cs typeface="+mn-cs"/>
                <a:sym typeface="Canela Bold"/>
              </a:defRPr>
            </a:lvl3pPr>
            <a:lvl4pPr marL="0" indent="1371600" algn="ctr" defTabSz="2438400">
              <a:lnSpc>
                <a:spcPct val="80000"/>
              </a:lnSpc>
              <a:spcBef>
                <a:spcPts val="0"/>
              </a:spcBef>
              <a:buSzTx/>
              <a:buNone/>
              <a:defRPr sz="22400">
                <a:latin typeface="+mn-lt"/>
                <a:ea typeface="+mn-ea"/>
                <a:cs typeface="+mn-cs"/>
                <a:sym typeface="Canela Bold"/>
              </a:defRPr>
            </a:lvl4pPr>
            <a:lvl5pPr marL="0" indent="1828800" algn="ctr" defTabSz="2438400">
              <a:lnSpc>
                <a:spcPct val="80000"/>
              </a:lnSpc>
              <a:spcBef>
                <a:spcPts val="0"/>
              </a:spcBef>
              <a:buSzTx/>
              <a:buNone/>
              <a:defRPr sz="22400">
                <a:latin typeface="+mn-lt"/>
                <a:ea typeface="+mn-ea"/>
                <a:cs typeface="+mn-cs"/>
                <a:sym typeface="Canela Bold"/>
              </a:defRPr>
            </a:lvl5pPr>
          </a:lstStyle>
          <a:p>
            <a:pPr/>
            <a:r>
              <a:t>100%</a:t>
            </a:r>
          </a:p>
          <a:p>
            <a:pPr lvl="1"/>
            <a:r>
              <a:t/>
            </a:r>
          </a:p>
          <a:p>
            <a:pPr lvl="2"/>
            <a:r>
              <a:t/>
            </a:r>
          </a:p>
          <a:p>
            <a:pPr lvl="3"/>
            <a:r>
              <a:t/>
            </a:r>
          </a:p>
          <a:p>
            <a:pPr lvl="4"/>
            <a:r>
              <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1219200" y="11100053"/>
            <a:ext cx="21945602" cy="832613"/>
          </a:xfrm>
          <a:prstGeom prst="rect">
            <a:avLst/>
          </a:prstGeom>
        </p:spPr>
        <p:txBody>
          <a:bodyPr anchor="ct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Attribution</a:t>
            </a:r>
          </a:p>
        </p:txBody>
      </p:sp>
      <p:sp>
        <p:nvSpPr>
          <p:cNvPr id="136" name="Body Level One…"/>
          <p:cNvSpPr txBox="1"/>
          <p:nvPr>
            <p:ph type="body" sz="half" idx="1" hasCustomPrompt="1"/>
          </p:nvPr>
        </p:nvSpPr>
        <p:spPr>
          <a:xfrm>
            <a:off x="1219200" y="4178300"/>
            <a:ext cx="21945600" cy="4416425"/>
          </a:xfrm>
          <a:prstGeom prst="rect">
            <a:avLst/>
          </a:prstGeom>
        </p:spPr>
        <p:txBody>
          <a:bodyPr anchor="ctr"/>
          <a:lstStyle>
            <a:lvl1pPr marL="0" indent="0" algn="ctr" defTabSz="2438400">
              <a:lnSpc>
                <a:spcPct val="80000"/>
              </a:lnSpc>
              <a:spcBef>
                <a:spcPts val="0"/>
              </a:spcBef>
              <a:buSzTx/>
              <a:buNone/>
              <a:defRPr sz="8400">
                <a:latin typeface="+mn-lt"/>
                <a:ea typeface="+mn-ea"/>
                <a:cs typeface="+mn-cs"/>
                <a:sym typeface="Canela Bold"/>
              </a:defRPr>
            </a:lvl1pPr>
            <a:lvl2pPr marL="0" indent="457200" algn="ctr" defTabSz="2438400">
              <a:lnSpc>
                <a:spcPct val="80000"/>
              </a:lnSpc>
              <a:spcBef>
                <a:spcPts val="0"/>
              </a:spcBef>
              <a:buSzTx/>
              <a:buNone/>
              <a:defRPr sz="8400">
                <a:latin typeface="+mn-lt"/>
                <a:ea typeface="+mn-ea"/>
                <a:cs typeface="+mn-cs"/>
                <a:sym typeface="Canela Bold"/>
              </a:defRPr>
            </a:lvl2pPr>
            <a:lvl3pPr marL="0" indent="914400" algn="ctr" defTabSz="2438400">
              <a:lnSpc>
                <a:spcPct val="80000"/>
              </a:lnSpc>
              <a:spcBef>
                <a:spcPts val="0"/>
              </a:spcBef>
              <a:buSzTx/>
              <a:buNone/>
              <a:defRPr sz="8400">
                <a:latin typeface="+mn-lt"/>
                <a:ea typeface="+mn-ea"/>
                <a:cs typeface="+mn-cs"/>
                <a:sym typeface="Canela Bold"/>
              </a:defRPr>
            </a:lvl3pPr>
            <a:lvl4pPr marL="0" indent="1371600" algn="ctr" defTabSz="2438400">
              <a:lnSpc>
                <a:spcPct val="80000"/>
              </a:lnSpc>
              <a:spcBef>
                <a:spcPts val="0"/>
              </a:spcBef>
              <a:buSzTx/>
              <a:buNone/>
              <a:defRPr sz="8400">
                <a:latin typeface="+mn-lt"/>
                <a:ea typeface="+mn-ea"/>
                <a:cs typeface="+mn-cs"/>
                <a:sym typeface="Canela Bold"/>
              </a:defRPr>
            </a:lvl4pPr>
            <a:lvl5pPr marL="0" indent="1828800" algn="ctr" defTabSz="2438400">
              <a:lnSpc>
                <a:spcPct val="80000"/>
              </a:lnSpc>
              <a:spcBef>
                <a:spcPts val="0"/>
              </a:spcBef>
              <a:buSzTx/>
              <a:buNone/>
              <a:defRPr sz="8400">
                <a:latin typeface="+mn-lt"/>
                <a:ea typeface="+mn-ea"/>
                <a:cs typeface="+mn-cs"/>
                <a:sym typeface="Canela Bold"/>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Sea against sky at sunset 2"/>
          <p:cNvSpPr/>
          <p:nvPr>
            <p:ph type="pic" sz="quarter" idx="21"/>
          </p:nvPr>
        </p:nvSpPr>
        <p:spPr>
          <a:xfrm>
            <a:off x="15744825" y="5581752"/>
            <a:ext cx="7365408" cy="8280401"/>
          </a:xfrm>
          <a:prstGeom prst="rect">
            <a:avLst/>
          </a:prstGeom>
        </p:spPr>
        <p:txBody>
          <a:bodyPr lIns="91439" tIns="45719" rIns="91439" bIns="45719">
            <a:noAutofit/>
          </a:bodyPr>
          <a:lstStyle/>
          <a:p>
            <a:pPr/>
          </a:p>
        </p:txBody>
      </p:sp>
      <p:sp>
        <p:nvSpPr>
          <p:cNvPr id="145" name="Sea against sky at sunset 1"/>
          <p:cNvSpPr/>
          <p:nvPr>
            <p:ph type="pic" sz="quarter" idx="22"/>
          </p:nvPr>
        </p:nvSpPr>
        <p:spPr>
          <a:xfrm>
            <a:off x="15363825" y="1270000"/>
            <a:ext cx="8115300" cy="5409006"/>
          </a:xfrm>
          <a:prstGeom prst="rect">
            <a:avLst/>
          </a:prstGeom>
        </p:spPr>
        <p:txBody>
          <a:bodyPr lIns="91439" tIns="45719" rIns="91439" bIns="45719">
            <a:noAutofit/>
          </a:bodyPr>
          <a:lstStyle/>
          <a:p>
            <a:pPr/>
          </a:p>
        </p:txBody>
      </p:sp>
      <p:sp>
        <p:nvSpPr>
          <p:cNvPr id="146" name="Beach and sea at sunset"/>
          <p:cNvSpPr/>
          <p:nvPr>
            <p:ph type="pic" idx="23"/>
          </p:nvPr>
        </p:nvSpPr>
        <p:spPr>
          <a:xfrm>
            <a:off x="-63500" y="1270000"/>
            <a:ext cx="16764000" cy="11176000"/>
          </a:xfrm>
          <a:prstGeom prst="rect">
            <a:avLst/>
          </a:prstGeom>
        </p:spPr>
        <p:txBody>
          <a:bodyPr lIns="91439" tIns="45719" rIns="91439" bIns="45719">
            <a:noAutofit/>
          </a:bodyPr>
          <a:lstStyle/>
          <a:p>
            <a:pPr/>
          </a:p>
        </p:txBody>
      </p:sp>
      <p:sp>
        <p:nvSpPr>
          <p:cNvPr id="147"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each and sea at sunset"/>
          <p:cNvSpPr/>
          <p:nvPr>
            <p:ph type="pic" idx="21"/>
          </p:nvPr>
        </p:nvSpPr>
        <p:spPr>
          <a:xfrm>
            <a:off x="1270000" y="-423334"/>
            <a:ext cx="21844000" cy="14562668"/>
          </a:xfrm>
          <a:prstGeom prst="rect">
            <a:avLst/>
          </a:prstGeom>
        </p:spPr>
        <p:txBody>
          <a:bodyPr lIns="91439" tIns="45719" rIns="91439" bIns="45719">
            <a:noAutofit/>
          </a:bodyPr>
          <a:lstStyle/>
          <a:p>
            <a:pPr/>
          </a:p>
        </p:txBody>
      </p:sp>
      <p:sp>
        <p:nvSpPr>
          <p:cNvPr id="155"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pic>
        <p:nvPicPr>
          <p:cNvPr id="169" name="Google Shape;17;p4" descr="Google Shape;17;p4"/>
          <p:cNvPicPr>
            <a:picLocks noChangeAspect="1"/>
          </p:cNvPicPr>
          <p:nvPr/>
        </p:nvPicPr>
        <p:blipFill>
          <a:blip r:embed="rId2">
            <a:extLst/>
          </a:blip>
          <a:stretch>
            <a:fillRect/>
          </a:stretch>
        </p:blipFill>
        <p:spPr>
          <a:xfrm>
            <a:off x="-1" y="-1"/>
            <a:ext cx="24384010" cy="2821668"/>
          </a:xfrm>
          <a:prstGeom prst="rect">
            <a:avLst/>
          </a:prstGeom>
          <a:ln w="12700">
            <a:miter lim="400000"/>
          </a:ln>
        </p:spPr>
      </p:pic>
      <p:sp>
        <p:nvSpPr>
          <p:cNvPr id="170" name="Body Level One…"/>
          <p:cNvSpPr txBox="1"/>
          <p:nvPr>
            <p:ph type="body" idx="1"/>
          </p:nvPr>
        </p:nvSpPr>
        <p:spPr>
          <a:xfrm>
            <a:off x="-1" y="3073266"/>
            <a:ext cx="24384001" cy="9110401"/>
          </a:xfrm>
          <a:prstGeom prst="rect">
            <a:avLst/>
          </a:prstGeom>
        </p:spPr>
        <p:txBody>
          <a:bodyPr lIns="243799" tIns="243799" rIns="243799" bIns="243799"/>
          <a:lstStyle>
            <a:lvl1pPr marL="993775" indent="-866775" defTabSz="2438400">
              <a:lnSpc>
                <a:spcPct val="115000"/>
              </a:lnSpc>
              <a:spcBef>
                <a:spcPts val="0"/>
              </a:spcBef>
              <a:buClr>
                <a:srgbClr val="000000"/>
              </a:buClr>
              <a:buSzPts val="4200"/>
              <a:buFont typeface="Arial"/>
              <a:buChar char="●"/>
              <a:defRPr sz="4200">
                <a:latin typeface="Arial"/>
                <a:ea typeface="Arial"/>
                <a:cs typeface="Arial"/>
                <a:sym typeface="Arial"/>
              </a:defRPr>
            </a:lvl1pPr>
            <a:lvl2pPr marL="1549400" indent="-952500" defTabSz="2438400">
              <a:lnSpc>
                <a:spcPct val="115000"/>
              </a:lnSpc>
              <a:spcBef>
                <a:spcPts val="0"/>
              </a:spcBef>
              <a:buClr>
                <a:srgbClr val="000000"/>
              </a:buClr>
              <a:buSzPts val="4200"/>
              <a:buFont typeface="Arial"/>
              <a:buChar char="○"/>
              <a:defRPr sz="4200">
                <a:latin typeface="Arial"/>
                <a:ea typeface="Arial"/>
                <a:cs typeface="Arial"/>
                <a:sym typeface="Arial"/>
              </a:defRPr>
            </a:lvl2pPr>
            <a:lvl3pPr marL="2006600" indent="-952500" defTabSz="2438400">
              <a:lnSpc>
                <a:spcPct val="115000"/>
              </a:lnSpc>
              <a:spcBef>
                <a:spcPts val="0"/>
              </a:spcBef>
              <a:buClr>
                <a:srgbClr val="000000"/>
              </a:buClr>
              <a:buSzPts val="4200"/>
              <a:buFont typeface="Arial"/>
              <a:buChar char="■"/>
              <a:defRPr sz="4200">
                <a:latin typeface="Arial"/>
                <a:ea typeface="Arial"/>
                <a:cs typeface="Arial"/>
                <a:sym typeface="Arial"/>
              </a:defRPr>
            </a:lvl3pPr>
            <a:lvl4pPr marL="2463800" indent="-952500" defTabSz="2438400">
              <a:lnSpc>
                <a:spcPct val="115000"/>
              </a:lnSpc>
              <a:spcBef>
                <a:spcPts val="0"/>
              </a:spcBef>
              <a:buClr>
                <a:srgbClr val="000000"/>
              </a:buClr>
              <a:buSzPts val="4200"/>
              <a:buFont typeface="Arial"/>
              <a:buChar char="●"/>
              <a:defRPr sz="4200">
                <a:latin typeface="Arial"/>
                <a:ea typeface="Arial"/>
                <a:cs typeface="Arial"/>
                <a:sym typeface="Arial"/>
              </a:defRPr>
            </a:lvl4pPr>
            <a:lvl5pPr marL="2921000" indent="-952500" defTabSz="2438400">
              <a:lnSpc>
                <a:spcPct val="115000"/>
              </a:lnSpc>
              <a:spcBef>
                <a:spcPts val="0"/>
              </a:spcBef>
              <a:buClr>
                <a:srgbClr val="000000"/>
              </a:buClr>
              <a:buSzPts val="4200"/>
              <a:buFont typeface="Arial"/>
              <a:buChar char="○"/>
              <a:defRPr sz="4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71" name="Slide Number"/>
          <p:cNvSpPr txBox="1"/>
          <p:nvPr>
            <p:ph type="sldNum" sz="quarter" idx="2"/>
          </p:nvPr>
        </p:nvSpPr>
        <p:spPr>
          <a:xfrm>
            <a:off x="23188838" y="12524796"/>
            <a:ext cx="867584" cy="870499"/>
          </a:xfrm>
          <a:prstGeom prst="rect">
            <a:avLst/>
          </a:prstGeom>
        </p:spPr>
        <p:txBody>
          <a:bodyPr lIns="243799" tIns="243799" rIns="243799" bIns="243799" anchor="ctr">
            <a:normAutofit fontScale="100000" lnSpcReduction="0"/>
          </a:bodyPr>
          <a:lstStyle>
            <a:lvl1pPr algn="r" defTabSz="2438400">
              <a:defRPr sz="2600">
                <a:solidFill>
                  <a:srgbClr val="595959"/>
                </a:solidFill>
                <a:latin typeface="Arial"/>
                <a:ea typeface="Arial"/>
                <a:cs typeface="Arial"/>
                <a:sym typeface="Arial"/>
              </a:defRPr>
            </a:lvl1pPr>
          </a:lstStyle>
          <a:p>
            <a:pPr/>
            <a:fld id="{86CB4B4D-7CA3-9044-876B-883B54F8677D}" type="slidenum"/>
          </a:p>
        </p:txBody>
      </p:sp>
      <p:sp>
        <p:nvSpPr>
          <p:cNvPr id="172" name="Title Text"/>
          <p:cNvSpPr txBox="1"/>
          <p:nvPr>
            <p:ph type="title"/>
          </p:nvPr>
        </p:nvSpPr>
        <p:spPr>
          <a:xfrm>
            <a:off x="-1" y="109567"/>
            <a:ext cx="22721602" cy="1527201"/>
          </a:xfrm>
          <a:prstGeom prst="rect">
            <a:avLst/>
          </a:prstGeom>
        </p:spPr>
        <p:txBody>
          <a:bodyPr lIns="243799" tIns="243799" rIns="243799" bIns="243799"/>
          <a:lstStyle>
            <a:lvl1pPr algn="l">
              <a:lnSpc>
                <a:spcPct val="100000"/>
              </a:lnSpc>
              <a:defRPr spc="0" sz="7400">
                <a:latin typeface="Arial"/>
                <a:ea typeface="Arial"/>
                <a:cs typeface="Arial"/>
                <a:sym typeface="Arial"/>
              </a:defRPr>
            </a:lvl1pPr>
          </a:lstStyle>
          <a:p>
            <a:pPr/>
            <a:r>
              <a:t>Title Text</a:t>
            </a:r>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79" name="Title Text"/>
          <p:cNvSpPr txBox="1"/>
          <p:nvPr>
            <p:ph type="title"/>
          </p:nvPr>
        </p:nvSpPr>
        <p:spPr>
          <a:xfrm>
            <a:off x="831221" y="1985533"/>
            <a:ext cx="22721601" cy="5473601"/>
          </a:xfrm>
          <a:prstGeom prst="rect">
            <a:avLst/>
          </a:prstGeom>
        </p:spPr>
        <p:txBody>
          <a:bodyPr lIns="243799" tIns="243799" rIns="243799" bIns="243799" anchor="b"/>
          <a:lstStyle>
            <a:lvl1pPr>
              <a:lnSpc>
                <a:spcPct val="100000"/>
              </a:lnSpc>
              <a:defRPr spc="0" sz="13800">
                <a:latin typeface="Arial"/>
                <a:ea typeface="Arial"/>
                <a:cs typeface="Arial"/>
                <a:sym typeface="Arial"/>
              </a:defRPr>
            </a:lvl1pPr>
          </a:lstStyle>
          <a:p>
            <a:pPr/>
            <a:r>
              <a:t>Title Text</a:t>
            </a:r>
          </a:p>
        </p:txBody>
      </p:sp>
      <p:sp>
        <p:nvSpPr>
          <p:cNvPr id="180" name="Body Level One…"/>
          <p:cNvSpPr txBox="1"/>
          <p:nvPr>
            <p:ph type="body" sz="quarter" idx="1"/>
          </p:nvPr>
        </p:nvSpPr>
        <p:spPr>
          <a:xfrm>
            <a:off x="831199" y="7557666"/>
            <a:ext cx="22721602" cy="2113601"/>
          </a:xfrm>
          <a:prstGeom prst="rect">
            <a:avLst/>
          </a:prstGeom>
        </p:spPr>
        <p:txBody>
          <a:bodyPr lIns="243799" tIns="243799" rIns="243799" bIns="243799"/>
          <a:lstStyle>
            <a:lvl1pPr marL="914400" indent="-800100" algn="ctr" defTabSz="2438400">
              <a:lnSpc>
                <a:spcPct val="100000"/>
              </a:lnSpc>
              <a:spcBef>
                <a:spcPts val="0"/>
              </a:spcBef>
              <a:buSzTx/>
              <a:buNone/>
              <a:defRPr sz="7400">
                <a:solidFill>
                  <a:srgbClr val="595959"/>
                </a:solidFill>
                <a:latin typeface="Arial"/>
                <a:ea typeface="Arial"/>
                <a:cs typeface="Arial"/>
                <a:sym typeface="Arial"/>
              </a:defRPr>
            </a:lvl1pPr>
            <a:lvl2pPr marL="914400" indent="-317500" algn="ctr" defTabSz="2438400">
              <a:lnSpc>
                <a:spcPct val="100000"/>
              </a:lnSpc>
              <a:spcBef>
                <a:spcPts val="0"/>
              </a:spcBef>
              <a:buSzTx/>
              <a:buNone/>
              <a:defRPr sz="7400">
                <a:solidFill>
                  <a:srgbClr val="595959"/>
                </a:solidFill>
                <a:latin typeface="Arial"/>
                <a:ea typeface="Arial"/>
                <a:cs typeface="Arial"/>
                <a:sym typeface="Arial"/>
              </a:defRPr>
            </a:lvl2pPr>
            <a:lvl3pPr marL="914400" indent="139700" algn="ctr" defTabSz="2438400">
              <a:lnSpc>
                <a:spcPct val="100000"/>
              </a:lnSpc>
              <a:spcBef>
                <a:spcPts val="0"/>
              </a:spcBef>
              <a:buSzTx/>
              <a:buNone/>
              <a:defRPr sz="7400">
                <a:solidFill>
                  <a:srgbClr val="595959"/>
                </a:solidFill>
                <a:latin typeface="Arial"/>
                <a:ea typeface="Arial"/>
                <a:cs typeface="Arial"/>
                <a:sym typeface="Arial"/>
              </a:defRPr>
            </a:lvl3pPr>
            <a:lvl4pPr marL="914400" indent="596900" algn="ctr" defTabSz="2438400">
              <a:lnSpc>
                <a:spcPct val="100000"/>
              </a:lnSpc>
              <a:spcBef>
                <a:spcPts val="0"/>
              </a:spcBef>
              <a:buSzTx/>
              <a:buNone/>
              <a:defRPr sz="7400">
                <a:solidFill>
                  <a:srgbClr val="595959"/>
                </a:solidFill>
                <a:latin typeface="Arial"/>
                <a:ea typeface="Arial"/>
                <a:cs typeface="Arial"/>
                <a:sym typeface="Arial"/>
              </a:defRPr>
            </a:lvl4pPr>
            <a:lvl5pPr marL="914400" indent="1054100" algn="ctr" defTabSz="2438400">
              <a:lnSpc>
                <a:spcPct val="100000"/>
              </a:lnSpc>
              <a:spcBef>
                <a:spcPts val="0"/>
              </a:spcBef>
              <a:buSzTx/>
              <a:buNone/>
              <a:defRPr sz="7400">
                <a:solidFill>
                  <a:srgbClr val="595959"/>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81" name="Slide Number"/>
          <p:cNvSpPr txBox="1"/>
          <p:nvPr>
            <p:ph type="sldNum" sz="quarter" idx="2"/>
          </p:nvPr>
        </p:nvSpPr>
        <p:spPr>
          <a:xfrm>
            <a:off x="23188838" y="12524796"/>
            <a:ext cx="867584" cy="870499"/>
          </a:xfrm>
          <a:prstGeom prst="rect">
            <a:avLst/>
          </a:prstGeom>
        </p:spPr>
        <p:txBody>
          <a:bodyPr lIns="243799" tIns="243799" rIns="243799" bIns="243799" anchor="ctr">
            <a:normAutofit fontScale="100000" lnSpcReduction="0"/>
          </a:bodyPr>
          <a:lstStyle>
            <a:lvl1pPr algn="r" defTabSz="2438400">
              <a:defRPr sz="2600">
                <a:solidFill>
                  <a:srgbClr val="595959"/>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Beach and sea at sunset"/>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19200" y="3543300"/>
            <a:ext cx="21945600" cy="4267200"/>
          </a:xfrm>
          <a:prstGeom prst="rect">
            <a:avLst/>
          </a:prstGeom>
        </p:spPr>
        <p:txBody>
          <a:bodyPr anchor="b"/>
          <a:lstStyle>
            <a:lvl1pPr>
              <a:defRPr spc="-128" sz="12800">
                <a:solidFill>
                  <a:srgbClr val="FFFFFF"/>
                </a:solidFill>
              </a:defRPr>
            </a:lvl1pPr>
          </a:lstStyle>
          <a:p>
            <a:pPr/>
            <a:r>
              <a:t>Presentation Title</a:t>
            </a:r>
          </a:p>
        </p:txBody>
      </p:sp>
      <p:sp>
        <p:nvSpPr>
          <p:cNvPr id="23" name="Body Level One…"/>
          <p:cNvSpPr txBox="1"/>
          <p:nvPr>
            <p:ph type="body" sz="quarter" idx="1" hasCustomPrompt="1"/>
          </p:nvPr>
        </p:nvSpPr>
        <p:spPr>
          <a:xfrm>
            <a:off x="1219200" y="7569200"/>
            <a:ext cx="21945600" cy="2252112"/>
          </a:xfrm>
          <a:prstGeom prst="rect">
            <a:avLst/>
          </a:prstGeom>
        </p:spPr>
        <p:txBody>
          <a:bodyPr/>
          <a:lstStyle>
            <a:lvl1pPr marL="0" indent="0" algn="ctr" defTabSz="825500">
              <a:lnSpc>
                <a:spcPct val="100000"/>
              </a:lnSpc>
              <a:spcBef>
                <a:spcPts val="0"/>
              </a:spcBef>
              <a:buSzTx/>
              <a:buNone/>
              <a:defRPr spc="-59" sz="6000">
                <a:solidFill>
                  <a:srgbClr val="FFFFFF"/>
                </a:solidFill>
                <a:latin typeface="Graphik Semibold"/>
                <a:ea typeface="Graphik Semibold"/>
                <a:cs typeface="Graphik Semibold"/>
                <a:sym typeface="Graphik Semibold"/>
              </a:defRPr>
            </a:lvl1pPr>
            <a:lvl2pPr marL="0" indent="457200" algn="ctr" defTabSz="825500">
              <a:lnSpc>
                <a:spcPct val="100000"/>
              </a:lnSpc>
              <a:spcBef>
                <a:spcPts val="0"/>
              </a:spcBef>
              <a:buSzTx/>
              <a:buNone/>
              <a:defRPr spc="-59" sz="6000">
                <a:solidFill>
                  <a:srgbClr val="FFFFFF"/>
                </a:solidFill>
                <a:latin typeface="Graphik Semibold"/>
                <a:ea typeface="Graphik Semibold"/>
                <a:cs typeface="Graphik Semibold"/>
                <a:sym typeface="Graphik Semibold"/>
              </a:defRPr>
            </a:lvl2pPr>
            <a:lvl3pPr marL="0" indent="914400" algn="ctr" defTabSz="825500">
              <a:lnSpc>
                <a:spcPct val="100000"/>
              </a:lnSpc>
              <a:spcBef>
                <a:spcPts val="0"/>
              </a:spcBef>
              <a:buSzTx/>
              <a:buNone/>
              <a:defRPr spc="-59" sz="6000">
                <a:solidFill>
                  <a:srgbClr val="FFFFFF"/>
                </a:solidFill>
                <a:latin typeface="Graphik Semibold"/>
                <a:ea typeface="Graphik Semibold"/>
                <a:cs typeface="Graphik Semibold"/>
                <a:sym typeface="Graphik Semibold"/>
              </a:defRPr>
            </a:lvl3pPr>
            <a:lvl4pPr marL="0" indent="1371600" algn="ctr" defTabSz="825500">
              <a:lnSpc>
                <a:spcPct val="100000"/>
              </a:lnSpc>
              <a:spcBef>
                <a:spcPts val="0"/>
              </a:spcBef>
              <a:buSzTx/>
              <a:buNone/>
              <a:defRPr spc="-59" sz="6000">
                <a:solidFill>
                  <a:srgbClr val="FFFFFF"/>
                </a:solidFill>
                <a:latin typeface="Graphik Semibold"/>
                <a:ea typeface="Graphik Semibold"/>
                <a:cs typeface="Graphik Semibold"/>
                <a:sym typeface="Graphik Semibold"/>
              </a:defRPr>
            </a:lvl4pPr>
            <a:lvl5pPr marL="0" indent="1828800" algn="ctr" defTabSz="825500">
              <a:lnSpc>
                <a:spcPct val="100000"/>
              </a:lnSpc>
              <a:spcBef>
                <a:spcPts val="0"/>
              </a:spcBef>
              <a:buSzTx/>
              <a:buNone/>
              <a:defRPr spc="-59" sz="6000">
                <a:solidFill>
                  <a:srgbClr val="FFFFFF"/>
                </a:solidFill>
                <a:latin typeface="Graphik Semibold"/>
                <a:ea typeface="Graphik Semibold"/>
                <a:cs typeface="Graphik Semibold"/>
                <a:sym typeface="Graphik Semibold"/>
              </a:defRPr>
            </a:lvl5pPr>
          </a:lstStyle>
          <a:p>
            <a:pPr/>
            <a:r>
              <a:t>Presentation Subtitle</a:t>
            </a:r>
          </a:p>
          <a:p>
            <a:pPr lvl="1"/>
            <a:r>
              <a:t/>
            </a:r>
          </a:p>
          <a:p>
            <a:pPr lvl="2"/>
            <a:r>
              <a:t/>
            </a:r>
          </a:p>
          <a:p>
            <a:pPr lvl="3"/>
            <a:r>
              <a:t/>
            </a:r>
          </a:p>
          <a:p>
            <a:pPr lvl="4"/>
            <a:r>
              <a:t/>
            </a:r>
          </a:p>
        </p:txBody>
      </p:sp>
      <p:sp>
        <p:nvSpPr>
          <p:cNvPr id="24" name="Author and Date"/>
          <p:cNvSpPr txBox="1"/>
          <p:nvPr>
            <p:ph type="body" sz="quarter" idx="22" hasCustomPrompt="1"/>
          </p:nvPr>
        </p:nvSpPr>
        <p:spPr>
          <a:xfrm>
            <a:off x="1219200" y="11988800"/>
            <a:ext cx="21945602" cy="605791"/>
          </a:xfrm>
          <a:prstGeom prst="rect">
            <a:avLst/>
          </a:prstGeom>
        </p:spPr>
        <p:txBody>
          <a:bodyPr/>
          <a:lstStyle>
            <a:lvl1pPr marL="0" indent="0" algn="ctr" defTabSz="825500">
              <a:lnSpc>
                <a:spcPct val="100000"/>
              </a:lnSpc>
              <a:spcBef>
                <a:spcPts val="0"/>
              </a:spcBef>
              <a:buSzTx/>
              <a:buNone/>
              <a:defRPr spc="-29" sz="3000">
                <a:solidFill>
                  <a:srgbClr val="FFFFFF"/>
                </a:solidFill>
                <a:latin typeface="Graphik Medium"/>
                <a:ea typeface="Graphik Medium"/>
                <a:cs typeface="Graphik Medium"/>
                <a:sym typeface="Graphik Medium"/>
              </a:defRPr>
            </a:lvl1pPr>
          </a:lstStyle>
          <a:p>
            <a:pPr/>
            <a:r>
              <a:t>Author and Date</a:t>
            </a:r>
          </a:p>
        </p:txBody>
      </p:sp>
      <p:sp>
        <p:nvSpPr>
          <p:cNvPr id="2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15495" y="4585102"/>
            <a:ext cx="9757338" cy="2540001"/>
          </a:xfrm>
          <a:prstGeom prst="rect">
            <a:avLst/>
          </a:prstGeom>
        </p:spPr>
        <p:txBody>
          <a:bodyPr anchor="b"/>
          <a:lstStyle/>
          <a:p>
            <a:pPr/>
            <a:r>
              <a:t>Slide Title</a:t>
            </a:r>
          </a:p>
        </p:txBody>
      </p:sp>
      <p:sp>
        <p:nvSpPr>
          <p:cNvPr id="33" name="Sea against sky at sunset"/>
          <p:cNvSpPr/>
          <p:nvPr>
            <p:ph type="pic" idx="21"/>
          </p:nvPr>
        </p:nvSpPr>
        <p:spPr>
          <a:xfrm>
            <a:off x="9283700" y="1270000"/>
            <a:ext cx="16751300" cy="11176000"/>
          </a:xfrm>
          <a:prstGeom prst="rect">
            <a:avLst/>
          </a:prstGeom>
        </p:spPr>
        <p:txBody>
          <a:bodyPr lIns="91439" tIns="45719" rIns="91439" bIns="45719">
            <a:noAutofit/>
          </a:bodyPr>
          <a:lstStyle/>
          <a:p>
            <a:pPr/>
          </a:p>
        </p:txBody>
      </p:sp>
      <p:sp>
        <p:nvSpPr>
          <p:cNvPr id="34" name="Body Level One…"/>
          <p:cNvSpPr txBox="1"/>
          <p:nvPr>
            <p:ph type="body" sz="quarter" idx="1" hasCustomPrompt="1"/>
          </p:nvPr>
        </p:nvSpPr>
        <p:spPr>
          <a:xfrm>
            <a:off x="1219200" y="7016750"/>
            <a:ext cx="9753600" cy="5416550"/>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vl2pPr marL="0" indent="457200" algn="ctr" defTabSz="825500">
              <a:lnSpc>
                <a:spcPct val="100000"/>
              </a:lnSpc>
              <a:spcBef>
                <a:spcPts val="0"/>
              </a:spcBef>
              <a:buSzTx/>
              <a:buNone/>
              <a:defRPr spc="-44">
                <a:latin typeface="Graphik Semibold"/>
                <a:ea typeface="Graphik Semibold"/>
                <a:cs typeface="Graphik Semibold"/>
                <a:sym typeface="Graphik Semibold"/>
              </a:defRPr>
            </a:lvl2pPr>
            <a:lvl3pPr marL="0" indent="914400" algn="ctr" defTabSz="825500">
              <a:lnSpc>
                <a:spcPct val="100000"/>
              </a:lnSpc>
              <a:spcBef>
                <a:spcPts val="0"/>
              </a:spcBef>
              <a:buSzTx/>
              <a:buNone/>
              <a:defRPr spc="-44">
                <a:latin typeface="Graphik Semibold"/>
                <a:ea typeface="Graphik Semibold"/>
                <a:cs typeface="Graphik Semibold"/>
                <a:sym typeface="Graphik Semibold"/>
              </a:defRPr>
            </a:lvl3pPr>
            <a:lvl4pPr marL="0" indent="1371600" algn="ctr" defTabSz="825500">
              <a:lnSpc>
                <a:spcPct val="100000"/>
              </a:lnSpc>
              <a:spcBef>
                <a:spcPts val="0"/>
              </a:spcBef>
              <a:buSzTx/>
              <a:buNone/>
              <a:defRPr spc="-44">
                <a:latin typeface="Graphik Semibold"/>
                <a:ea typeface="Graphik Semibold"/>
                <a:cs typeface="Graphik Semibold"/>
                <a:sym typeface="Graphik Semibold"/>
              </a:defRPr>
            </a:lvl4pPr>
            <a:lvl5pPr marL="0" indent="1828800" algn="ctr" defTabSz="825500">
              <a:lnSpc>
                <a:spcPct val="100000"/>
              </a:lnSpc>
              <a:spcBef>
                <a:spcPts val="0"/>
              </a:spcBef>
              <a:buSzTx/>
              <a:buNone/>
              <a:defRPr spc="-44">
                <a:latin typeface="Graphik Semibold"/>
                <a:ea typeface="Graphik Semibold"/>
                <a:cs typeface="Graphik Semibold"/>
                <a:sym typeface="Graphik Semibold"/>
              </a:defRPr>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4" name="Slide Subtitle"/>
          <p:cNvSpPr txBox="1"/>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Slide Subtitle</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xfrm>
            <a:off x="1219200" y="4013200"/>
            <a:ext cx="21945600" cy="8487148"/>
          </a:xfrm>
          <a:prstGeom prst="rect">
            <a:avLst/>
          </a:prstGeom>
        </p:spPr>
        <p:txBody>
          <a:bodyPr numCol="2" spcCol="2558384"/>
          <a:lstStyle/>
          <a:p>
            <a:pPr/>
            <a:r>
              <a:t>Slide bullet text</a:t>
            </a:r>
          </a:p>
          <a:p>
            <a:pPr lvl="1"/>
            <a:r>
              <a:t/>
            </a:r>
          </a:p>
          <a:p>
            <a:pPr lvl="2"/>
            <a:r>
              <a:t/>
            </a:r>
          </a:p>
          <a:p>
            <a:pPr lvl="3"/>
            <a:r>
              <a:t/>
            </a:r>
          </a:p>
          <a:p>
            <a:pPr lvl="4"/>
            <a:r>
              <a:t/>
            </a:r>
          </a:p>
        </p:txBody>
      </p:sp>
      <p:sp>
        <p:nvSpPr>
          <p:cNvPr id="53"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19200" y="774700"/>
            <a:ext cx="9753600" cy="1600200"/>
          </a:xfrm>
          <a:prstGeom prst="rect">
            <a:avLst/>
          </a:prstGeom>
        </p:spPr>
        <p:txBody>
          <a:bodyPr/>
          <a:lstStyle/>
          <a:p>
            <a:pPr/>
            <a:r>
              <a:t>Slide Title</a:t>
            </a:r>
          </a:p>
        </p:txBody>
      </p:sp>
      <p:sp>
        <p:nvSpPr>
          <p:cNvPr id="61" name="Sea against sky at sunset"/>
          <p:cNvSpPr/>
          <p:nvPr>
            <p:ph type="pic" idx="21"/>
          </p:nvPr>
        </p:nvSpPr>
        <p:spPr>
          <a:xfrm>
            <a:off x="12192644" y="718588"/>
            <a:ext cx="10972801" cy="12329624"/>
          </a:xfrm>
          <a:prstGeom prst="rect">
            <a:avLst/>
          </a:prstGeom>
        </p:spPr>
        <p:txBody>
          <a:bodyPr lIns="91439" tIns="45719" rIns="91439" bIns="45719">
            <a:noAutofit/>
          </a:bodyPr>
          <a:lstStyle/>
          <a:p>
            <a:pPr/>
          </a:p>
        </p:txBody>
      </p:sp>
      <p:sp>
        <p:nvSpPr>
          <p:cNvPr id="62" name="Slide Subtitle"/>
          <p:cNvSpPr txBox="1"/>
          <p:nvPr>
            <p:ph type="body" sz="quarter" idx="22"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Slide Subtitle</a:t>
            </a:r>
          </a:p>
        </p:txBody>
      </p:sp>
      <p:sp>
        <p:nvSpPr>
          <p:cNvPr id="63" name="Body Level One…"/>
          <p:cNvSpPr txBox="1"/>
          <p:nvPr>
            <p:ph type="body" sz="half" idx="1" hasCustomPrompt="1"/>
          </p:nvPr>
        </p:nvSpPr>
        <p:spPr>
          <a:xfrm>
            <a:off x="1219200" y="4023221"/>
            <a:ext cx="9757569" cy="8384679"/>
          </a:xfrm>
          <a:prstGeom prst="rect">
            <a:avLst/>
          </a:prstGeom>
        </p:spPr>
        <p:txBody>
          <a:bodyPr/>
          <a:lstStyle/>
          <a:p>
            <a:pPr/>
            <a:r>
              <a:t>Slide bullet text</a:t>
            </a:r>
          </a:p>
          <a:p>
            <a:pPr lvl="1"/>
            <a:r>
              <a:t/>
            </a:r>
          </a:p>
          <a:p>
            <a:pPr lvl="2"/>
            <a:r>
              <a:t/>
            </a:r>
          </a:p>
          <a:p>
            <a:pPr lvl="3"/>
            <a:r>
              <a:t/>
            </a:r>
          </a:p>
          <a:p>
            <a:pPr lvl="4"/>
            <a:r>
              <a:t/>
            </a:r>
          </a:p>
        </p:txBody>
      </p:sp>
      <p:sp>
        <p:nvSpPr>
          <p:cNvPr id="64" name="Slide Number"/>
          <p:cNvSpPr txBox="1"/>
          <p:nvPr>
            <p:ph type="sldNum" sz="quarter" idx="2"/>
          </p:nvPr>
        </p:nvSpPr>
        <p:spPr>
          <a:xfrm>
            <a:off x="1200403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Title"/>
          <p:cNvSpPr txBox="1"/>
          <p:nvPr>
            <p:ph type="title" hasCustomPrompt="1"/>
          </p:nvPr>
        </p:nvSpPr>
        <p:spPr>
          <a:xfrm>
            <a:off x="1219200" y="774700"/>
            <a:ext cx="9753600" cy="1600200"/>
          </a:xfrm>
          <a:prstGeom prst="rect">
            <a:avLst/>
          </a:prstGeom>
        </p:spPr>
        <p:txBody>
          <a:bodyPr/>
          <a:lstStyle/>
          <a:p>
            <a:pPr/>
            <a:r>
              <a:t>Slide Title</a:t>
            </a:r>
          </a:p>
        </p:txBody>
      </p:sp>
      <p:sp>
        <p:nvSpPr>
          <p:cNvPr id="72" name="Slide Subtitle"/>
          <p:cNvSpPr txBox="1"/>
          <p:nvPr>
            <p:ph type="body" sz="quarter" idx="21"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Slide Subtitle</a:t>
            </a:r>
          </a:p>
        </p:txBody>
      </p:sp>
      <p:sp>
        <p:nvSpPr>
          <p:cNvPr id="73" name="Body Level One…"/>
          <p:cNvSpPr txBox="1"/>
          <p:nvPr>
            <p:ph type="body" sz="half" idx="1" hasCustomPrompt="1"/>
          </p:nvPr>
        </p:nvSpPr>
        <p:spPr>
          <a:xfrm>
            <a:off x="1219200" y="4023221"/>
            <a:ext cx="9757569" cy="8384679"/>
          </a:xfrm>
          <a:prstGeom prst="rect">
            <a:avLst/>
          </a:prstGeom>
        </p:spPr>
        <p:txBody>
          <a:bodyPr/>
          <a:lstStyle/>
          <a:p>
            <a:pPr/>
            <a:r>
              <a:t>Slide bullet text</a:t>
            </a:r>
          </a:p>
          <a:p>
            <a:pPr lvl="1"/>
            <a:r>
              <a:t/>
            </a:r>
          </a:p>
          <a:p>
            <a:pPr lvl="2"/>
            <a:r>
              <a:t/>
            </a:r>
          </a:p>
          <a:p>
            <a:pPr lvl="3"/>
            <a:r>
              <a:t/>
            </a:r>
          </a:p>
          <a:p>
            <a:pPr lvl="4"/>
            <a:r>
              <a:t/>
            </a:r>
          </a:p>
        </p:txBody>
      </p:sp>
      <p:sp>
        <p:nvSpPr>
          <p:cNvPr id="74" name="Slide Number"/>
          <p:cNvSpPr txBox="1"/>
          <p:nvPr>
            <p:ph type="sldNum" sz="quarter" idx="2"/>
          </p:nvPr>
        </p:nvSpPr>
        <p:spPr>
          <a:xfrm>
            <a:off x="1200403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Title"/>
          <p:cNvSpPr txBox="1"/>
          <p:nvPr>
            <p:ph type="title" hasCustomPrompt="1"/>
          </p:nvPr>
        </p:nvSpPr>
        <p:spPr>
          <a:xfrm>
            <a:off x="1219200" y="774700"/>
            <a:ext cx="9753600" cy="1600200"/>
          </a:xfrm>
          <a:prstGeom prst="rect">
            <a:avLst/>
          </a:prstGeom>
        </p:spPr>
        <p:txBody>
          <a:bodyPr/>
          <a:lstStyle/>
          <a:p>
            <a:pPr/>
            <a:r>
              <a:t>Slide Title</a:t>
            </a:r>
          </a:p>
        </p:txBody>
      </p:sp>
      <p:sp>
        <p:nvSpPr>
          <p:cNvPr id="82" name="Slide Subtitle"/>
          <p:cNvSpPr txBox="1"/>
          <p:nvPr>
            <p:ph type="body" sz="quarter" idx="21"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Slide Subtitle</a:t>
            </a:r>
          </a:p>
        </p:txBody>
      </p:sp>
      <p:sp>
        <p:nvSpPr>
          <p:cNvPr id="83" name="Body Level One…"/>
          <p:cNvSpPr txBox="1"/>
          <p:nvPr>
            <p:ph type="body" sz="half" idx="1" hasCustomPrompt="1"/>
          </p:nvPr>
        </p:nvSpPr>
        <p:spPr>
          <a:xfrm>
            <a:off x="1219200" y="4023221"/>
            <a:ext cx="9757569" cy="8384679"/>
          </a:xfrm>
          <a:prstGeom prst="rect">
            <a:avLst/>
          </a:prstGeom>
        </p:spPr>
        <p:txBody>
          <a:bodyPr/>
          <a:lstStyle/>
          <a:p>
            <a:pPr/>
            <a:r>
              <a:t>Slide bullet text</a:t>
            </a:r>
          </a:p>
          <a:p>
            <a:pPr lvl="1"/>
            <a:r>
              <a:t/>
            </a:r>
          </a:p>
          <a:p>
            <a:pPr lvl="2"/>
            <a:r>
              <a:t/>
            </a:r>
          </a:p>
          <a:p>
            <a:pPr lvl="3"/>
            <a:r>
              <a:t/>
            </a:r>
          </a:p>
          <a:p>
            <a:pPr lvl="4"/>
            <a:r>
              <a:t/>
            </a:r>
          </a:p>
        </p:txBody>
      </p:sp>
      <p:sp>
        <p:nvSpPr>
          <p:cNvPr id="84" name="Slide Number"/>
          <p:cNvSpPr txBox="1"/>
          <p:nvPr>
            <p:ph type="sldNum" sz="quarter" idx="2"/>
          </p:nvPr>
        </p:nvSpPr>
        <p:spPr>
          <a:xfrm>
            <a:off x="1200403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19200" y="3242270"/>
            <a:ext cx="21945600" cy="6604001"/>
          </a:xfrm>
          <a:prstGeom prst="rect">
            <a:avLst/>
          </a:prstGeom>
        </p:spPr>
        <p:txBody>
          <a:bodyPr anchor="ctr"/>
          <a:lstStyle>
            <a:lvl1pPr>
              <a:defRPr spc="0" sz="12800"/>
            </a:lvl1pPr>
          </a:lstStyle>
          <a:p>
            <a:pPr/>
            <a:r>
              <a:t>Section Title</a:t>
            </a:r>
          </a:p>
        </p:txBody>
      </p:sp>
      <p:sp>
        <p:nvSpPr>
          <p:cNvPr id="92"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19200" y="774700"/>
            <a:ext cx="21945600" cy="172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19200" y="4013200"/>
            <a:ext cx="21948577" cy="848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1997689" y="12700000"/>
            <a:ext cx="388621" cy="429261"/>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2000">
                <a:solidFill>
                  <a:srgbClr val="5E5E5E"/>
                </a:solidFill>
                <a:latin typeface="Graphik"/>
                <a:ea typeface="Graphik"/>
                <a:cs typeface="Graphik"/>
                <a:sym typeface="Graphik"/>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xmlns:p14="http://schemas.microsoft.com/office/powerpoint/2010/main" spd="med" advClick="1"/>
  <p:txStyles>
    <p:titleStyle>
      <a:lvl1pPr marL="0" marR="0" indent="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1pPr>
      <a:lvl2pPr marL="0" marR="0" indent="4572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2pPr>
      <a:lvl3pPr marL="0" marR="0" indent="9144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3pPr>
      <a:lvl4pPr marL="0" marR="0" indent="13716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4pPr>
      <a:lvl5pPr marL="0" marR="0" indent="18288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5pPr>
      <a:lvl6pPr marL="0" marR="0" indent="22860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6pPr>
      <a:lvl7pPr marL="0" marR="0" indent="27432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7pPr>
      <a:lvl8pPr marL="0" marR="0" indent="32004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8pPr>
      <a:lvl9pPr marL="0" marR="0" indent="36576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9pPr>
    </p:titleStyle>
    <p:bodyStyle>
      <a:lvl1pPr marL="5461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1pPr>
      <a:lvl2pPr marL="10922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2pPr>
      <a:lvl3pPr marL="16383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3pPr>
      <a:lvl4pPr marL="21844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4pPr>
      <a:lvl5pPr marL="27305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5pPr>
      <a:lvl6pPr marL="32766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6pPr>
      <a:lvl7pPr marL="38227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7pPr>
      <a:lvl8pPr marL="43688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8pPr>
      <a:lvl9pPr marL="49149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1pPr>
      <a:lvl2pPr marL="0" marR="0" indent="4572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2pPr>
      <a:lvl3pPr marL="0" marR="0" indent="9144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1.png"/><Relationship Id="rId3"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8.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 Id="rId3" Type="http://schemas.openxmlformats.org/officeDocument/2006/relationships/image" Target="../media/image30.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 Id="rId3" Type="http://schemas.openxmlformats.org/officeDocument/2006/relationships/image" Target="../media/image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2.png"/><Relationship Id="rId3" Type="http://schemas.openxmlformats.org/officeDocument/2006/relationships/image" Target="../media/image33.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4.png"/><Relationship Id="rId3" Type="http://schemas.openxmlformats.org/officeDocument/2006/relationships/image" Target="../media/image35.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9.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0.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1.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2.png"/><Relationship Id="rId3" Type="http://schemas.openxmlformats.org/officeDocument/2006/relationships/image" Target="../media/image43.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4.png"/><Relationship Id="rId3" Type="http://schemas.openxmlformats.org/officeDocument/2006/relationships/image" Target="../media/image45.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6.png"/><Relationship Id="rId3" Type="http://schemas.openxmlformats.org/officeDocument/2006/relationships/image" Target="../media/image47.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8.png"/><Relationship Id="rId3" Type="http://schemas.openxmlformats.org/officeDocument/2006/relationships/image" Target="../media/image49.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0.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7.png"/><Relationship Id="rId3" Type="http://schemas.openxmlformats.org/officeDocument/2006/relationships/image" Target="../media/image58.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png"/><Relationship Id="rId3" Type="http://schemas.openxmlformats.org/officeDocument/2006/relationships/image" Target="../media/image2.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Author and Date"/>
          <p:cNvSpPr txBox="1"/>
          <p:nvPr>
            <p:ph type="body" idx="21"/>
          </p:nvPr>
        </p:nvSpPr>
        <p:spPr>
          <a:prstGeom prst="rect">
            <a:avLst/>
          </a:prstGeom>
        </p:spPr>
        <p:txBody>
          <a:bodyPr/>
          <a:lstStyle/>
          <a:p>
            <a:pPr/>
          </a:p>
        </p:txBody>
      </p:sp>
      <p:sp>
        <p:nvSpPr>
          <p:cNvPr id="191" name="Presentation Subtitle"/>
          <p:cNvSpPr txBox="1"/>
          <p:nvPr>
            <p:ph type="subTitle" sz="quarter" idx="1"/>
          </p:nvPr>
        </p:nvSpPr>
        <p:spPr>
          <a:prstGeom prst="rect">
            <a:avLst/>
          </a:prstGeom>
        </p:spPr>
        <p:txBody>
          <a:bodyPr/>
          <a:lstStyle/>
          <a:p>
            <a:pPr/>
          </a:p>
        </p:txBody>
      </p:sp>
      <p:pic>
        <p:nvPicPr>
          <p:cNvPr id="192" name="2-McAlpine.png.jpeg" descr="2-McAlpine.png.jpeg"/>
          <p:cNvPicPr>
            <a:picLocks noChangeAspect="1"/>
          </p:cNvPicPr>
          <p:nvPr/>
        </p:nvPicPr>
        <p:blipFill>
          <a:blip r:embed="rId2">
            <a:extLst/>
          </a:blip>
          <a:stretch>
            <a:fillRect/>
          </a:stretch>
        </p:blipFill>
        <p:spPr>
          <a:xfrm>
            <a:off x="-1129314" y="-8963"/>
            <a:ext cx="25466459" cy="14324883"/>
          </a:xfrm>
          <a:prstGeom prst="rect">
            <a:avLst/>
          </a:prstGeom>
          <a:ln w="12700">
            <a:miter lim="400000"/>
          </a:ln>
        </p:spPr>
      </p:pic>
      <p:sp>
        <p:nvSpPr>
          <p:cNvPr id="193" name="Rectangle"/>
          <p:cNvSpPr/>
          <p:nvPr/>
        </p:nvSpPr>
        <p:spPr>
          <a:xfrm>
            <a:off x="18589958" y="11929792"/>
            <a:ext cx="5888519" cy="1885716"/>
          </a:xfrm>
          <a:prstGeom prst="rect">
            <a:avLst/>
          </a:prstGeom>
          <a:solidFill>
            <a:srgbClr val="FFFFFF"/>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194" name="Memory Intensive simulations  in cosmology and galaxy formation"/>
          <p:cNvSpPr txBox="1"/>
          <p:nvPr>
            <p:ph type="ctrTitle"/>
          </p:nvPr>
        </p:nvSpPr>
        <p:spPr>
          <a:prstGeom prst="rect">
            <a:avLst/>
          </a:prstGeom>
        </p:spPr>
        <p:txBody>
          <a:bodyPr/>
          <a:lstStyle>
            <a:lvl1pPr defTabSz="2267711">
              <a:defRPr spc="-119" sz="11904">
                <a:solidFill>
                  <a:srgbClr val="FFFFFF"/>
                </a:solidFill>
              </a:defRPr>
            </a:lvl1pPr>
          </a:lstStyle>
          <a:p>
            <a:pPr/>
            <a:r>
              <a:t>Memory Intensive simulations  in cosmology and galaxy formation</a:t>
            </a:r>
          </a:p>
        </p:txBody>
      </p:sp>
      <p:sp>
        <p:nvSpPr>
          <p:cNvPr id="195" name="Adrian Jenkins…"/>
          <p:cNvSpPr txBox="1"/>
          <p:nvPr/>
        </p:nvSpPr>
        <p:spPr>
          <a:xfrm>
            <a:off x="5569447" y="8845452"/>
            <a:ext cx="10206229" cy="41134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a:solidFill>
                  <a:srgbClr val="FFFFFF"/>
                </a:solidFill>
              </a:defRPr>
            </a:pPr>
            <a:r>
              <a:t>Adrian Jenkins</a:t>
            </a:r>
          </a:p>
          <a:p>
            <a:pPr algn="ctr">
              <a:defRPr>
                <a:solidFill>
                  <a:srgbClr val="FFFFFF"/>
                </a:solidFill>
              </a:defRPr>
            </a:pPr>
            <a:r>
              <a:t>Institute for Computational Cosmology</a:t>
            </a:r>
          </a:p>
          <a:p>
            <a:pPr algn="ctr">
              <a:defRPr>
                <a:solidFill>
                  <a:srgbClr val="FFFFFF"/>
                </a:solidFill>
              </a:defRPr>
            </a:pPr>
            <a:r>
              <a:t>Durham</a:t>
            </a:r>
          </a:p>
          <a:p>
            <a:pPr algn="ctr">
              <a:defRPr>
                <a:solidFill>
                  <a:schemeClr val="accent5"/>
                </a:solidFill>
              </a:defRPr>
            </a:pPr>
            <a:r>
              <a:t>DiRAC day 12th December 2024</a:t>
            </a:r>
          </a:p>
        </p:txBody>
      </p:sp>
      <p:pic>
        <p:nvPicPr>
          <p:cNvPr id="196" name="Logo.png" descr="Logo.png"/>
          <p:cNvPicPr>
            <a:picLocks noChangeAspect="1"/>
          </p:cNvPicPr>
          <p:nvPr/>
        </p:nvPicPr>
        <p:blipFill>
          <a:blip r:embed="rId3">
            <a:extLst/>
          </a:blip>
          <a:stretch>
            <a:fillRect/>
          </a:stretch>
        </p:blipFill>
        <p:spPr>
          <a:xfrm>
            <a:off x="18681682" y="12171530"/>
            <a:ext cx="5096102" cy="1402240"/>
          </a:xfrm>
          <a:prstGeom prst="rect">
            <a:avLst/>
          </a:prstGeom>
          <a:ln w="12700">
            <a:miter lim="400000"/>
          </a:ln>
        </p:spPr>
      </p:pic>
      <p:pic>
        <p:nvPicPr>
          <p:cNvPr id="197" name="headerxxx.gif" descr="headerxxx.gif"/>
          <p:cNvPicPr>
            <a:picLocks noChangeAspect="1"/>
          </p:cNvPicPr>
          <p:nvPr/>
        </p:nvPicPr>
        <p:blipFill>
          <a:blip r:embed="rId4">
            <a:extLst/>
          </a:blip>
          <a:stretch>
            <a:fillRect/>
          </a:stretch>
        </p:blipFill>
        <p:spPr>
          <a:xfrm>
            <a:off x="79688" y="11567541"/>
            <a:ext cx="3302310" cy="20732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Double-click to edit"/>
          <p:cNvSpPr txBox="1"/>
          <p:nvPr>
            <p:ph type="body" sz="quarter" idx="1"/>
          </p:nvPr>
        </p:nvSpPr>
        <p:spPr>
          <a:prstGeom prst="rect">
            <a:avLst/>
          </a:prstGeom>
        </p:spPr>
        <p:txBody>
          <a:bodyPr/>
          <a:lstStyle/>
          <a:p>
            <a:pPr/>
          </a:p>
        </p:txBody>
      </p:sp>
      <p:sp>
        <p:nvSpPr>
          <p:cNvPr id="2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9" name="Screenshot 2024-12-08 at 10.19.35.png" descr="Screenshot 2024-12-08 at 10.19.35.png"/>
          <p:cNvPicPr>
            <a:picLocks noChangeAspect="1"/>
          </p:cNvPicPr>
          <p:nvPr/>
        </p:nvPicPr>
        <p:blipFill>
          <a:blip r:embed="rId2">
            <a:extLst/>
          </a:blip>
          <a:stretch>
            <a:fillRect/>
          </a:stretch>
        </p:blipFill>
        <p:spPr>
          <a:xfrm>
            <a:off x="638568" y="3393538"/>
            <a:ext cx="23106864" cy="6928924"/>
          </a:xfrm>
          <a:prstGeom prst="rect">
            <a:avLst/>
          </a:prstGeom>
          <a:ln w="12700">
            <a:miter lim="400000"/>
          </a:ln>
        </p:spPr>
      </p:pic>
      <p:pic>
        <p:nvPicPr>
          <p:cNvPr id="250" name="SWIFT_logo.png" descr="SWIFT_logo.png"/>
          <p:cNvPicPr>
            <a:picLocks noChangeAspect="1"/>
          </p:cNvPicPr>
          <p:nvPr/>
        </p:nvPicPr>
        <p:blipFill>
          <a:blip r:embed="rId3">
            <a:extLst/>
          </a:blip>
          <a:stretch>
            <a:fillRect/>
          </a:stretch>
        </p:blipFill>
        <p:spPr>
          <a:xfrm>
            <a:off x="632375" y="1010783"/>
            <a:ext cx="7193807" cy="2279802"/>
          </a:xfrm>
          <a:prstGeom prst="rect">
            <a:avLst/>
          </a:prstGeom>
          <a:ln w="12700">
            <a:miter lim="400000"/>
          </a:ln>
        </p:spPr>
      </p:pic>
      <p:sp>
        <p:nvSpPr>
          <p:cNvPr id="251" name="SWIFT is very good at load balancing"/>
          <p:cNvSpPr txBox="1"/>
          <p:nvPr/>
        </p:nvSpPr>
        <p:spPr>
          <a:xfrm>
            <a:off x="1408181" y="11274787"/>
            <a:ext cx="9789923" cy="934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SWIFT is very good at load balancing </a:t>
            </a:r>
          </a:p>
        </p:txBody>
      </p:sp>
      <p:sp>
        <p:nvSpPr>
          <p:cNvPr id="252" name="Schaller et al 2024"/>
          <p:cNvSpPr txBox="1"/>
          <p:nvPr/>
        </p:nvSpPr>
        <p:spPr>
          <a:xfrm>
            <a:off x="17317541" y="11274787"/>
            <a:ext cx="4650081" cy="934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Schaller et al 2024</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Overview"/>
          <p:cNvSpPr txBox="1"/>
          <p:nvPr>
            <p:ph type="title"/>
          </p:nvPr>
        </p:nvSpPr>
        <p:spPr>
          <a:xfrm>
            <a:off x="1313318" y="427745"/>
            <a:ext cx="22721602" cy="1753686"/>
          </a:xfrm>
          <a:prstGeom prst="rect">
            <a:avLst/>
          </a:prstGeom>
        </p:spPr>
        <p:txBody>
          <a:bodyPr/>
          <a:lstStyle>
            <a:lvl1pPr defTabSz="2340863">
              <a:defRPr sz="8832"/>
            </a:lvl1pPr>
          </a:lstStyle>
          <a:p>
            <a:pPr/>
            <a:r>
              <a:t>Overview</a:t>
            </a:r>
          </a:p>
        </p:txBody>
      </p:sp>
      <p:sp>
        <p:nvSpPr>
          <p:cNvPr id="255" name="Memory Intensive calculations…"/>
          <p:cNvSpPr txBox="1"/>
          <p:nvPr>
            <p:ph type="body" idx="1"/>
          </p:nvPr>
        </p:nvSpPr>
        <p:spPr>
          <a:xfrm>
            <a:off x="831199" y="3062190"/>
            <a:ext cx="22721602" cy="10050753"/>
          </a:xfrm>
          <a:prstGeom prst="rect">
            <a:avLst/>
          </a:prstGeom>
        </p:spPr>
        <p:txBody>
          <a:bodyPr/>
          <a:lstStyle/>
          <a:p>
            <a:pPr marL="318897" indent="-212597" algn="l" defTabSz="2267711">
              <a:buSzPts val="6800"/>
              <a:buChar char="•"/>
              <a:defRPr sz="6882"/>
            </a:pPr>
            <a:endParaRPr sz="5022"/>
          </a:p>
          <a:p>
            <a:pPr marL="261438" indent="-155139" algn="l" defTabSz="2267711">
              <a:buSzPts val="5000"/>
              <a:buChar char="•"/>
              <a:defRPr sz="6882"/>
            </a:pPr>
            <a:r>
              <a:rPr sz="5022"/>
              <a:t>      Memory Intensive calculations</a:t>
            </a:r>
            <a:endParaRPr sz="5022"/>
          </a:p>
          <a:p>
            <a:pPr marL="318897" indent="-212597" algn="l" defTabSz="2267711">
              <a:buSzPts val="6800"/>
              <a:buChar char="•"/>
              <a:defRPr sz="6882"/>
            </a:pPr>
            <a:endParaRPr sz="5022"/>
          </a:p>
          <a:p>
            <a:pPr marL="318897" indent="-212597" algn="l" defTabSz="2267711">
              <a:buSzPts val="5000"/>
              <a:buChar char="•"/>
              <a:defRPr sz="5022"/>
            </a:pPr>
            <a:r>
              <a:t>    The DiRAC-3 Memory Intensive System</a:t>
            </a:r>
          </a:p>
          <a:p>
            <a:pPr marL="318897" indent="-212597" algn="l" defTabSz="2267711">
              <a:buSzPts val="5000"/>
              <a:buChar char="•"/>
              <a:defRPr sz="5022"/>
            </a:pPr>
          </a:p>
          <a:p>
            <a:pPr marL="318897" indent="-212597" algn="l" defTabSz="2267711">
              <a:buSzPts val="5000"/>
              <a:buChar char="•"/>
              <a:defRPr sz="5022"/>
            </a:pPr>
            <a:r>
              <a:t>    The SWIFT hydrodynamic code</a:t>
            </a:r>
          </a:p>
          <a:p>
            <a:pPr marL="318897" indent="-212597" algn="l" defTabSz="2267711">
              <a:buSzPts val="5000"/>
              <a:buChar char="•"/>
              <a:defRPr sz="5022"/>
            </a:pPr>
          </a:p>
          <a:p>
            <a:pPr marL="318897" indent="-212597" algn="l" defTabSz="2267711">
              <a:buSzPts val="5000"/>
              <a:buChar char="•"/>
              <a:defRPr sz="5022"/>
            </a:pPr>
            <a:r>
              <a:t>    Two examples using SWIFT of MI simulations:</a:t>
            </a:r>
          </a:p>
          <a:p>
            <a:pPr marL="850391" indent="-744093" algn="l" defTabSz="2267711">
              <a:defRPr sz="5022"/>
            </a:pPr>
            <a:r>
              <a:t> </a:t>
            </a:r>
          </a:p>
          <a:p>
            <a:pPr marL="850391" indent="-744093" algn="l" defTabSz="2267711">
              <a:defRPr sz="5022"/>
            </a:pPr>
            <a:r>
              <a:t>          </a:t>
            </a:r>
            <a:r>
              <a:rPr>
                <a:solidFill>
                  <a:schemeClr val="accent5"/>
                </a:solidFill>
              </a:rPr>
              <a:t>Flamingo project -  Large-scale structure</a:t>
            </a:r>
            <a:endParaRPr>
              <a:solidFill>
                <a:schemeClr val="accent5"/>
              </a:solidFill>
            </a:endParaRPr>
          </a:p>
          <a:p>
            <a:pPr marL="850391" indent="-744093" algn="l" defTabSz="2267711">
              <a:defRPr sz="5022"/>
            </a:pPr>
            <a:r>
              <a:t>          Colibre project    -    Galaxy formation</a:t>
            </a:r>
          </a:p>
          <a:p>
            <a:pPr marL="850391" indent="-744093" algn="l" defTabSz="2267711">
              <a:defRPr sz="5022"/>
            </a:pPr>
          </a:p>
          <a:p>
            <a:pPr marL="1346454" indent="-1027557" algn="l" defTabSz="2267711">
              <a:buClr>
                <a:srgbClr val="595959"/>
              </a:buClr>
              <a:buSzPts val="7500"/>
              <a:buChar char="•"/>
              <a:defRPr sz="5022"/>
            </a:pPr>
            <a:r>
              <a:t>Summary</a:t>
            </a:r>
          </a:p>
        </p:txBody>
      </p:sp>
      <p:sp>
        <p:nvSpPr>
          <p:cNvPr id="256" name="Slide Number"/>
          <p:cNvSpPr txBox="1"/>
          <p:nvPr>
            <p:ph type="sldNum" sz="quarter" idx="2"/>
          </p:nvPr>
        </p:nvSpPr>
        <p:spPr>
          <a:xfrm>
            <a:off x="23213345" y="12524796"/>
            <a:ext cx="843077"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lide Title"/>
          <p:cNvSpPr txBox="1"/>
          <p:nvPr>
            <p:ph type="title"/>
          </p:nvPr>
        </p:nvSpPr>
        <p:spPr>
          <a:prstGeom prst="rect">
            <a:avLst/>
          </a:prstGeom>
        </p:spPr>
        <p:txBody>
          <a:bodyPr/>
          <a:lstStyle/>
          <a:p>
            <a:pPr/>
          </a:p>
        </p:txBody>
      </p:sp>
      <p:sp>
        <p:nvSpPr>
          <p:cNvPr id="259" name="Slide bullet text"/>
          <p:cNvSpPr txBox="1"/>
          <p:nvPr>
            <p:ph type="body" idx="1"/>
          </p:nvPr>
        </p:nvSpPr>
        <p:spPr>
          <a:prstGeom prst="rect">
            <a:avLst/>
          </a:prstGeom>
        </p:spPr>
        <p:txBody>
          <a:bodyPr/>
          <a:lstStyle/>
          <a:p>
            <a:pPr/>
          </a:p>
        </p:txBody>
      </p:sp>
      <p:sp>
        <p:nvSpPr>
          <p:cNvPr id="260" name="Slide Subtitle"/>
          <p:cNvSpPr txBox="1"/>
          <p:nvPr>
            <p:ph type="body" idx="21"/>
          </p:nvPr>
        </p:nvSpPr>
        <p:spPr>
          <a:prstGeom prst="rect">
            <a:avLst/>
          </a:prstGeom>
        </p:spPr>
        <p:txBody>
          <a:bodyPr/>
          <a:lstStyle/>
          <a:p>
            <a:pPr/>
          </a:p>
        </p:txBody>
      </p:sp>
      <p:pic>
        <p:nvPicPr>
          <p:cNvPr id="261" name="Screenshot 2024-12-08 at 10.35.02.png" descr="Screenshot 2024-12-08 at 10.35.02.png"/>
          <p:cNvPicPr>
            <a:picLocks noChangeAspect="1"/>
          </p:cNvPicPr>
          <p:nvPr/>
        </p:nvPicPr>
        <p:blipFill>
          <a:blip r:embed="rId2">
            <a:extLst/>
          </a:blip>
          <a:stretch>
            <a:fillRect/>
          </a:stretch>
        </p:blipFill>
        <p:spPr>
          <a:xfrm>
            <a:off x="2104470" y="0"/>
            <a:ext cx="20175060" cy="1371600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Flamingo simulations"/>
          <p:cNvSpPr txBox="1"/>
          <p:nvPr>
            <p:ph type="title"/>
          </p:nvPr>
        </p:nvSpPr>
        <p:spPr>
          <a:xfrm>
            <a:off x="1034209" y="-87147"/>
            <a:ext cx="22721602" cy="1786481"/>
          </a:xfrm>
          <a:prstGeom prst="rect">
            <a:avLst/>
          </a:prstGeom>
        </p:spPr>
        <p:txBody>
          <a:bodyPr/>
          <a:lstStyle>
            <a:lvl1pPr defTabSz="1975104">
              <a:lnSpc>
                <a:spcPct val="80000"/>
              </a:lnSpc>
              <a:defRPr spc="-68" sz="6804">
                <a:latin typeface="+mn-lt"/>
                <a:ea typeface="+mn-ea"/>
                <a:cs typeface="+mn-cs"/>
                <a:sym typeface="Canela Bold"/>
              </a:defRPr>
            </a:lvl1pPr>
          </a:lstStyle>
          <a:p>
            <a:pPr/>
            <a:r>
              <a:t>Flamingo simulations</a:t>
            </a:r>
          </a:p>
        </p:txBody>
      </p:sp>
      <p:sp>
        <p:nvSpPr>
          <p:cNvPr id="264" name="To provide accurate theoretical predictions of the growth of large-scale structure…"/>
          <p:cNvSpPr txBox="1"/>
          <p:nvPr>
            <p:ph type="body" idx="1"/>
          </p:nvPr>
        </p:nvSpPr>
        <p:spPr>
          <a:xfrm>
            <a:off x="1034209" y="1366515"/>
            <a:ext cx="21059955" cy="11238552"/>
          </a:xfrm>
          <a:prstGeom prst="rect">
            <a:avLst/>
          </a:prstGeom>
        </p:spPr>
        <p:txBody>
          <a:bodyPr/>
          <a:lstStyle/>
          <a:p>
            <a:pPr marL="795527" indent="-696087" algn="l" defTabSz="2121408">
              <a:defRPr sz="6437"/>
            </a:pPr>
            <a:r>
              <a:t>To provide accurate theoretical predictions of the growth of large-scale structure</a:t>
            </a:r>
          </a:p>
          <a:p>
            <a:pPr marL="795527" indent="-696087" algn="l" defTabSz="2121408">
              <a:defRPr sz="6437"/>
            </a:pPr>
          </a:p>
          <a:p>
            <a:pPr marL="795527" indent="-696087" algn="l" defTabSz="2121408">
              <a:defRPr sz="3828"/>
            </a:pPr>
            <a:r>
              <a:t>3 numerical resolutions m8/m9/m10</a:t>
            </a:r>
          </a:p>
          <a:p>
            <a:pPr marL="795527" indent="-696087" algn="l" defTabSz="2121408">
              <a:defRPr sz="3828"/>
            </a:pPr>
          </a:p>
          <a:p>
            <a:pPr marL="795527" indent="-696087" algn="l" defTabSz="2121408">
              <a:defRPr sz="3828"/>
            </a:pPr>
            <a:r>
              <a:t>Subgrid model tuned to match stellar mass function in the present day universe and local cluster mass gas fractions</a:t>
            </a:r>
          </a:p>
          <a:p>
            <a:pPr marL="795527" indent="-696087" algn="l" defTabSz="2121408">
              <a:defRPr sz="3828"/>
            </a:pPr>
          </a:p>
          <a:p>
            <a:pPr marL="795527" indent="-696087" algn="l" defTabSz="2121408">
              <a:defRPr sz="3828"/>
            </a:pPr>
            <a:r>
              <a:t>1 Flagship 2.8Gpc run with 2 x 5040</a:t>
            </a:r>
            <a:r>
              <a:rPr baseline="31999"/>
              <a:t>3</a:t>
            </a:r>
            <a:r>
              <a:t> gas and dark matter particles + 2800</a:t>
            </a:r>
            <a:r>
              <a:rPr baseline="31999"/>
              <a:t>3</a:t>
            </a:r>
            <a:r>
              <a:t> neutrinos</a:t>
            </a:r>
          </a:p>
          <a:p>
            <a:pPr marL="795527" indent="-696087" algn="l" defTabSz="2121408">
              <a:defRPr sz="3828"/>
            </a:pPr>
          </a:p>
          <a:p>
            <a:pPr marL="795527" indent="-696087" algn="l" defTabSz="2121408">
              <a:defRPr sz="3828"/>
            </a:pPr>
            <a:r>
              <a:t>Lightcone data and Healpix maps</a:t>
            </a:r>
          </a:p>
          <a:p>
            <a:pPr marL="795527" indent="-696087" algn="l" defTabSz="2121408">
              <a:defRPr sz="3828"/>
            </a:pPr>
          </a:p>
          <a:p>
            <a:pPr marL="795527" indent="-696087" algn="l" defTabSz="2121408">
              <a:defRPr sz="3828"/>
            </a:pPr>
            <a:r>
              <a:t>Suite of 1Gpc hydrodynamic simulations varying cosmology and calibration data </a:t>
            </a:r>
          </a:p>
          <a:p>
            <a:pPr marL="795527" indent="-696087" algn="l" defTabSz="2121408">
              <a:defRPr sz="3828"/>
            </a:pPr>
            <a:r>
              <a:t>Dark matter only counterpart simulations plus Flamingo 10K (11.2 Gpc simulation)</a:t>
            </a:r>
          </a:p>
          <a:p>
            <a:pPr marL="795527" indent="-696087" algn="l" defTabSz="2121408">
              <a:defRPr sz="3828"/>
            </a:pPr>
          </a:p>
          <a:p>
            <a:pPr marL="795527" indent="-696087" algn="l" defTabSz="2121408">
              <a:defRPr sz="3828"/>
            </a:pPr>
            <a:r>
              <a:t>Accurate initial conditions - 3LTP dark matter, baryons, neutrinos (Elbers et al 2022)</a:t>
            </a:r>
          </a:p>
          <a:p>
            <a:pPr marL="795527" indent="-696087" algn="l" defTabSz="2121408">
              <a:defRPr sz="3828"/>
            </a:pPr>
            <a:r>
              <a:t>Efficient modelling of neutrinos using </a:t>
            </a:r>
            <a14:m>
              <m:oMath>
                <m:r>
                  <a:rPr xmlns:a="http://schemas.openxmlformats.org/drawingml/2006/main" sz="4600" i="1">
                    <a:solidFill>
                      <a:srgbClr val="595959"/>
                    </a:solidFill>
                    <a:latin typeface="Cambria Math" panose="02040503050406030204" pitchFamily="18" charset="0"/>
                  </a:rPr>
                  <m:t>δ</m:t>
                </m:r>
              </m:oMath>
            </a14:m>
            <a:r>
              <a:t>f method (Elbers et al 2021)</a:t>
            </a:r>
            <a:endParaRPr sz="4400"/>
          </a:p>
        </p:txBody>
      </p:sp>
      <p:sp>
        <p:nvSpPr>
          <p:cNvPr id="2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6" name="Screenshot 2024-12-08 at 10.32.49.png" descr="Screenshot 2024-12-08 at 10.32.49.png"/>
          <p:cNvPicPr>
            <a:picLocks noChangeAspect="1"/>
          </p:cNvPicPr>
          <p:nvPr/>
        </p:nvPicPr>
        <p:blipFill>
          <a:blip r:embed="rId2">
            <a:extLst/>
          </a:blip>
          <a:stretch>
            <a:fillRect/>
          </a:stretch>
        </p:blipFill>
        <p:spPr>
          <a:xfrm>
            <a:off x="19995559" y="8345692"/>
            <a:ext cx="4152145" cy="4143773"/>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Background.png" descr="Background.png"/>
          <p:cNvPicPr>
            <a:picLocks noChangeAspect="1"/>
          </p:cNvPicPr>
          <p:nvPr/>
        </p:nvPicPr>
        <p:blipFill>
          <a:blip r:embed="rId2">
            <a:extLst/>
          </a:blip>
          <a:stretch>
            <a:fillRect/>
          </a:stretch>
        </p:blipFill>
        <p:spPr>
          <a:xfrm>
            <a:off x="-15401" y="-15401"/>
            <a:ext cx="24414803" cy="24414803"/>
          </a:xfrm>
          <a:prstGeom prst="rect">
            <a:avLst/>
          </a:prstGeom>
          <a:ln w="12700">
            <a:miter lim="400000"/>
          </a:ln>
        </p:spPr>
      </p:pic>
      <p:pic>
        <p:nvPicPr>
          <p:cNvPr id="269" name="Temperature.png" descr="Temperature.png"/>
          <p:cNvPicPr>
            <a:picLocks noChangeAspect="1"/>
          </p:cNvPicPr>
          <p:nvPr/>
        </p:nvPicPr>
        <p:blipFill>
          <a:blip r:embed="rId3">
            <a:extLst/>
          </a:blip>
          <a:stretch>
            <a:fillRect/>
          </a:stretch>
        </p:blipFill>
        <p:spPr>
          <a:xfrm>
            <a:off x="2773064" y="602356"/>
            <a:ext cx="12153901" cy="11633202"/>
          </a:xfrm>
          <a:prstGeom prst="rect">
            <a:avLst/>
          </a:prstGeom>
          <a:ln w="12700">
            <a:miter lim="400000"/>
          </a:ln>
        </p:spPr>
      </p:pic>
      <p:pic>
        <p:nvPicPr>
          <p:cNvPr id="270" name="Density.png" descr="Density.png"/>
          <p:cNvPicPr>
            <a:picLocks noChangeAspect="1"/>
          </p:cNvPicPr>
          <p:nvPr/>
        </p:nvPicPr>
        <p:blipFill>
          <a:blip r:embed="rId4">
            <a:extLst/>
          </a:blip>
          <a:stretch>
            <a:fillRect/>
          </a:stretch>
        </p:blipFill>
        <p:spPr>
          <a:xfrm>
            <a:off x="4254500" y="1466850"/>
            <a:ext cx="15849600" cy="10782300"/>
          </a:xfrm>
          <a:prstGeom prst="rect">
            <a:avLst/>
          </a:prstGeom>
          <a:ln w="12700">
            <a:miter lim="400000"/>
          </a:ln>
        </p:spPr>
      </p:pic>
      <p:pic>
        <p:nvPicPr>
          <p:cNvPr id="271" name="Ray.png" descr="Ray.png"/>
          <p:cNvPicPr>
            <a:picLocks noChangeAspect="1"/>
          </p:cNvPicPr>
          <p:nvPr/>
        </p:nvPicPr>
        <p:blipFill>
          <a:blip r:embed="rId5">
            <a:extLst/>
          </a:blip>
          <a:stretch>
            <a:fillRect/>
          </a:stretch>
        </p:blipFill>
        <p:spPr>
          <a:xfrm>
            <a:off x="12013406" y="1473200"/>
            <a:ext cx="11696702" cy="107696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9"/>
                                        </p:tgtEl>
                                        <p:attrNameLst>
                                          <p:attrName>style.visibility</p:attrName>
                                        </p:attrNameLst>
                                      </p:cBhvr>
                                      <p:to>
                                        <p:strVal val="visible"/>
                                      </p:to>
                                    </p:set>
                                    <p:animEffect filter="wipe(left)" transition="in">
                                      <p:cBhvr>
                                        <p:cTn id="7" dur="1000"/>
                                        <p:tgtEl>
                                          <p:spTgt spid="26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70"/>
                                        </p:tgtEl>
                                        <p:attrNameLst>
                                          <p:attrName>style.visibility</p:attrName>
                                        </p:attrNameLst>
                                      </p:cBhvr>
                                      <p:to>
                                        <p:strVal val="visible"/>
                                      </p:to>
                                    </p:set>
                                    <p:animEffect filter="wipe(left)" transition="in">
                                      <p:cBhvr>
                                        <p:cTn id="12" dur="1000"/>
                                        <p:tgtEl>
                                          <p:spTgt spid="27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271"/>
                                        </p:tgtEl>
                                        <p:attrNameLst>
                                          <p:attrName>style.visibility</p:attrName>
                                        </p:attrNameLst>
                                      </p:cBhvr>
                                      <p:to>
                                        <p:strVal val="visible"/>
                                      </p:to>
                                    </p:set>
                                    <p:animEffect filter="wipe(left)" transition="in">
                                      <p:cBhvr>
                                        <p:cTn id="17" dur="1000"/>
                                        <p:tgtEl>
                                          <p:spTgt spid="2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0" grpId="2"/>
      <p:bldP build="whole" bldLvl="1" animBg="1" rev="0" advAuto="0" spid="269" grpId="1"/>
      <p:bldP build="whole" bldLvl="1" animBg="1" rev="0" advAuto="0" spid="271" grpId="3"/>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Slide Title"/>
          <p:cNvSpPr txBox="1"/>
          <p:nvPr>
            <p:ph type="title"/>
          </p:nvPr>
        </p:nvSpPr>
        <p:spPr>
          <a:prstGeom prst="rect">
            <a:avLst/>
          </a:prstGeom>
        </p:spPr>
        <p:txBody>
          <a:bodyPr/>
          <a:lstStyle/>
          <a:p>
            <a:pPr/>
          </a:p>
        </p:txBody>
      </p:sp>
      <p:sp>
        <p:nvSpPr>
          <p:cNvPr id="274" name="Slide bullet text"/>
          <p:cNvSpPr txBox="1"/>
          <p:nvPr>
            <p:ph type="body" idx="1"/>
          </p:nvPr>
        </p:nvSpPr>
        <p:spPr>
          <a:prstGeom prst="rect">
            <a:avLst/>
          </a:prstGeom>
        </p:spPr>
        <p:txBody>
          <a:bodyPr/>
          <a:lstStyle/>
          <a:p>
            <a:pPr/>
          </a:p>
        </p:txBody>
      </p:sp>
      <p:sp>
        <p:nvSpPr>
          <p:cNvPr id="275" name="Slide Subtitle"/>
          <p:cNvSpPr txBox="1"/>
          <p:nvPr>
            <p:ph type="body" idx="21"/>
          </p:nvPr>
        </p:nvSpPr>
        <p:spPr>
          <a:prstGeom prst="rect">
            <a:avLst/>
          </a:prstGeom>
        </p:spPr>
        <p:txBody>
          <a:bodyPr/>
          <a:lstStyle/>
          <a:p>
            <a:pPr/>
          </a:p>
        </p:txBody>
      </p:sp>
      <p:pic>
        <p:nvPicPr>
          <p:cNvPr id="276" name="M060_no_overlay.png" descr="M060_no_overlay.png"/>
          <p:cNvPicPr>
            <a:picLocks noChangeAspect="1"/>
          </p:cNvPicPr>
          <p:nvPr/>
        </p:nvPicPr>
        <p:blipFill>
          <a:blip r:embed="rId2">
            <a:extLst/>
          </a:blip>
          <a:stretch>
            <a:fillRect/>
          </a:stretch>
        </p:blipFill>
        <p:spPr>
          <a:xfrm>
            <a:off x="5689600" y="355600"/>
            <a:ext cx="13004800" cy="13004800"/>
          </a:xfrm>
          <a:prstGeom prst="rect">
            <a:avLst/>
          </a:prstGeom>
          <a:ln w="12700">
            <a:miter lim="400000"/>
          </a:ln>
        </p:spPr>
      </p:pic>
      <p:sp>
        <p:nvSpPr>
          <p:cNvPr id="277" name="CDM"/>
          <p:cNvSpPr txBox="1"/>
          <p:nvPr/>
        </p:nvSpPr>
        <p:spPr>
          <a:xfrm>
            <a:off x="1636676" y="6390894"/>
            <a:ext cx="1476096" cy="93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CDM</a:t>
            </a:r>
          </a:p>
        </p:txBody>
      </p:sp>
      <p:sp>
        <p:nvSpPr>
          <p:cNvPr id="278" name="Credit: Willem Elbers"/>
          <p:cNvSpPr txBox="1"/>
          <p:nvPr/>
        </p:nvSpPr>
        <p:spPr>
          <a:xfrm>
            <a:off x="20159381" y="12873165"/>
            <a:ext cx="3676131" cy="656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lvl1pPr>
          </a:lstStyle>
          <a:p>
            <a:pPr/>
            <a:r>
              <a:t>Credit: Willem Elbers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Slide Title"/>
          <p:cNvSpPr txBox="1"/>
          <p:nvPr>
            <p:ph type="title"/>
          </p:nvPr>
        </p:nvSpPr>
        <p:spPr>
          <a:prstGeom prst="rect">
            <a:avLst/>
          </a:prstGeom>
        </p:spPr>
        <p:txBody>
          <a:bodyPr/>
          <a:lstStyle/>
          <a:p>
            <a:pPr/>
          </a:p>
        </p:txBody>
      </p:sp>
      <p:sp>
        <p:nvSpPr>
          <p:cNvPr id="281" name="Slide bullet text"/>
          <p:cNvSpPr txBox="1"/>
          <p:nvPr>
            <p:ph type="body" idx="1"/>
          </p:nvPr>
        </p:nvSpPr>
        <p:spPr>
          <a:prstGeom prst="rect">
            <a:avLst/>
          </a:prstGeom>
        </p:spPr>
        <p:txBody>
          <a:bodyPr/>
          <a:lstStyle/>
          <a:p>
            <a:pPr/>
          </a:p>
        </p:txBody>
      </p:sp>
      <p:sp>
        <p:nvSpPr>
          <p:cNvPr id="282" name="Slide Subtitle"/>
          <p:cNvSpPr txBox="1"/>
          <p:nvPr>
            <p:ph type="body" idx="21"/>
          </p:nvPr>
        </p:nvSpPr>
        <p:spPr>
          <a:prstGeom prst="rect">
            <a:avLst/>
          </a:prstGeom>
        </p:spPr>
        <p:txBody>
          <a:bodyPr/>
          <a:lstStyle/>
          <a:p>
            <a:pPr/>
          </a:p>
        </p:txBody>
      </p:sp>
      <p:pic>
        <p:nvPicPr>
          <p:cNvPr id="283" name="M060_overlay.png" descr="M060_overlay.png"/>
          <p:cNvPicPr>
            <a:picLocks noChangeAspect="1"/>
          </p:cNvPicPr>
          <p:nvPr/>
        </p:nvPicPr>
        <p:blipFill>
          <a:blip r:embed="rId2">
            <a:extLst/>
          </a:blip>
          <a:stretch>
            <a:fillRect/>
          </a:stretch>
        </p:blipFill>
        <p:spPr>
          <a:xfrm>
            <a:off x="5689600" y="355600"/>
            <a:ext cx="13004800" cy="13004800"/>
          </a:xfrm>
          <a:prstGeom prst="rect">
            <a:avLst/>
          </a:prstGeom>
          <a:ln w="12700">
            <a:miter lim="400000"/>
          </a:ln>
        </p:spPr>
      </p:pic>
      <p:sp>
        <p:nvSpPr>
          <p:cNvPr id="284" name="0.06eV"/>
          <p:cNvSpPr txBox="1"/>
          <p:nvPr/>
        </p:nvSpPr>
        <p:spPr>
          <a:xfrm>
            <a:off x="1636676" y="6390894"/>
            <a:ext cx="1871168" cy="93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0.06eV</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Slide Title"/>
          <p:cNvSpPr txBox="1"/>
          <p:nvPr>
            <p:ph type="title"/>
          </p:nvPr>
        </p:nvSpPr>
        <p:spPr>
          <a:prstGeom prst="rect">
            <a:avLst/>
          </a:prstGeom>
        </p:spPr>
        <p:txBody>
          <a:bodyPr/>
          <a:lstStyle/>
          <a:p>
            <a:pPr/>
          </a:p>
        </p:txBody>
      </p:sp>
      <p:sp>
        <p:nvSpPr>
          <p:cNvPr id="287" name="Slide bullet text"/>
          <p:cNvSpPr txBox="1"/>
          <p:nvPr>
            <p:ph type="body" idx="1"/>
          </p:nvPr>
        </p:nvSpPr>
        <p:spPr>
          <a:prstGeom prst="rect">
            <a:avLst/>
          </a:prstGeom>
        </p:spPr>
        <p:txBody>
          <a:bodyPr/>
          <a:lstStyle/>
          <a:p>
            <a:pPr/>
          </a:p>
        </p:txBody>
      </p:sp>
      <p:sp>
        <p:nvSpPr>
          <p:cNvPr id="288" name="Slide Subtitle"/>
          <p:cNvSpPr txBox="1"/>
          <p:nvPr>
            <p:ph type="body" idx="21"/>
          </p:nvPr>
        </p:nvSpPr>
        <p:spPr>
          <a:prstGeom prst="rect">
            <a:avLst/>
          </a:prstGeom>
        </p:spPr>
        <p:txBody>
          <a:bodyPr/>
          <a:lstStyle/>
          <a:p>
            <a:pPr/>
          </a:p>
        </p:txBody>
      </p:sp>
      <p:pic>
        <p:nvPicPr>
          <p:cNvPr id="289" name="M480_no_overlay.png" descr="M480_no_overlay.png"/>
          <p:cNvPicPr>
            <a:picLocks noChangeAspect="1"/>
          </p:cNvPicPr>
          <p:nvPr/>
        </p:nvPicPr>
        <p:blipFill>
          <a:blip r:embed="rId2">
            <a:extLst/>
          </a:blip>
          <a:stretch>
            <a:fillRect/>
          </a:stretch>
        </p:blipFill>
        <p:spPr>
          <a:xfrm>
            <a:off x="5689600" y="355600"/>
            <a:ext cx="13004800" cy="13004800"/>
          </a:xfrm>
          <a:prstGeom prst="rect">
            <a:avLst/>
          </a:prstGeom>
          <a:ln w="12700">
            <a:miter lim="400000"/>
          </a:ln>
        </p:spPr>
      </p:pic>
      <p:sp>
        <p:nvSpPr>
          <p:cNvPr id="290" name="CDM"/>
          <p:cNvSpPr txBox="1"/>
          <p:nvPr/>
        </p:nvSpPr>
        <p:spPr>
          <a:xfrm>
            <a:off x="1636676" y="6390894"/>
            <a:ext cx="1476096" cy="93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CDM</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Slide Title"/>
          <p:cNvSpPr txBox="1"/>
          <p:nvPr>
            <p:ph type="title"/>
          </p:nvPr>
        </p:nvSpPr>
        <p:spPr>
          <a:prstGeom prst="rect">
            <a:avLst/>
          </a:prstGeom>
        </p:spPr>
        <p:txBody>
          <a:bodyPr/>
          <a:lstStyle/>
          <a:p>
            <a:pPr/>
          </a:p>
        </p:txBody>
      </p:sp>
      <p:sp>
        <p:nvSpPr>
          <p:cNvPr id="293" name="Slide bullet text"/>
          <p:cNvSpPr txBox="1"/>
          <p:nvPr>
            <p:ph type="body" idx="1"/>
          </p:nvPr>
        </p:nvSpPr>
        <p:spPr>
          <a:prstGeom prst="rect">
            <a:avLst/>
          </a:prstGeom>
        </p:spPr>
        <p:txBody>
          <a:bodyPr/>
          <a:lstStyle/>
          <a:p>
            <a:pPr/>
          </a:p>
        </p:txBody>
      </p:sp>
      <p:sp>
        <p:nvSpPr>
          <p:cNvPr id="294" name="Slide Subtitle"/>
          <p:cNvSpPr txBox="1"/>
          <p:nvPr>
            <p:ph type="body" idx="21"/>
          </p:nvPr>
        </p:nvSpPr>
        <p:spPr>
          <a:prstGeom prst="rect">
            <a:avLst/>
          </a:prstGeom>
        </p:spPr>
        <p:txBody>
          <a:bodyPr/>
          <a:lstStyle/>
          <a:p>
            <a:pPr/>
          </a:p>
        </p:txBody>
      </p:sp>
      <p:pic>
        <p:nvPicPr>
          <p:cNvPr id="295" name="M480_overlay.png" descr="M480_overlay.png"/>
          <p:cNvPicPr>
            <a:picLocks noChangeAspect="1"/>
          </p:cNvPicPr>
          <p:nvPr/>
        </p:nvPicPr>
        <p:blipFill>
          <a:blip r:embed="rId2">
            <a:extLst/>
          </a:blip>
          <a:stretch>
            <a:fillRect/>
          </a:stretch>
        </p:blipFill>
        <p:spPr>
          <a:xfrm>
            <a:off x="5689600" y="355600"/>
            <a:ext cx="13004800" cy="13004800"/>
          </a:xfrm>
          <a:prstGeom prst="rect">
            <a:avLst/>
          </a:prstGeom>
          <a:ln w="12700">
            <a:miter lim="400000"/>
          </a:ln>
        </p:spPr>
      </p:pic>
      <p:sp>
        <p:nvSpPr>
          <p:cNvPr id="296" name="0.48eV"/>
          <p:cNvSpPr txBox="1"/>
          <p:nvPr/>
        </p:nvSpPr>
        <p:spPr>
          <a:xfrm>
            <a:off x="1636676" y="6390894"/>
            <a:ext cx="1811376" cy="93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0.48eV</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Double-click to edit"/>
          <p:cNvSpPr txBox="1"/>
          <p:nvPr>
            <p:ph type="title"/>
          </p:nvPr>
        </p:nvSpPr>
        <p:spPr>
          <a:prstGeom prst="rect">
            <a:avLst/>
          </a:prstGeom>
        </p:spPr>
        <p:txBody>
          <a:bodyPr/>
          <a:lstStyle/>
          <a:p>
            <a:pPr/>
          </a:p>
        </p:txBody>
      </p:sp>
      <p:sp>
        <p:nvSpPr>
          <p:cNvPr id="299" name="Double-click to edit"/>
          <p:cNvSpPr txBox="1"/>
          <p:nvPr>
            <p:ph type="body" sz="quarter" idx="1"/>
          </p:nvPr>
        </p:nvSpPr>
        <p:spPr>
          <a:prstGeom prst="rect">
            <a:avLst/>
          </a:prstGeom>
        </p:spPr>
        <p:txBody>
          <a:bodyPr/>
          <a:lstStyle/>
          <a:p>
            <a:pPr/>
          </a:p>
        </p:txBody>
      </p:sp>
      <p:sp>
        <p:nvSpPr>
          <p:cNvPr id="3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1" name="Image" descr="Image"/>
          <p:cNvPicPr>
            <a:picLocks noChangeAspect="1"/>
          </p:cNvPicPr>
          <p:nvPr/>
        </p:nvPicPr>
        <p:blipFill>
          <a:blip r:embed="rId2">
            <a:extLst/>
          </a:blip>
          <a:stretch>
            <a:fillRect/>
          </a:stretch>
        </p:blipFill>
        <p:spPr>
          <a:xfrm>
            <a:off x="1453251" y="-85961"/>
            <a:ext cx="20994067" cy="15745536"/>
          </a:xfrm>
          <a:prstGeom prst="rect">
            <a:avLst/>
          </a:prstGeom>
          <a:ln w="12700">
            <a:miter lim="400000"/>
          </a:ln>
        </p:spPr>
      </p:pic>
      <p:sp>
        <p:nvSpPr>
          <p:cNvPr id="302" name="Elbers et al 2021 - slides Willem Elbers"/>
          <p:cNvSpPr txBox="1"/>
          <p:nvPr/>
        </p:nvSpPr>
        <p:spPr>
          <a:xfrm>
            <a:off x="10771028" y="12226815"/>
            <a:ext cx="9956824" cy="934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Elbers et al 2021 - slides Willem Elbers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Overview"/>
          <p:cNvSpPr txBox="1"/>
          <p:nvPr>
            <p:ph type="title"/>
          </p:nvPr>
        </p:nvSpPr>
        <p:spPr>
          <a:xfrm>
            <a:off x="1313318" y="427745"/>
            <a:ext cx="22721602" cy="1753686"/>
          </a:xfrm>
          <a:prstGeom prst="rect">
            <a:avLst/>
          </a:prstGeom>
        </p:spPr>
        <p:txBody>
          <a:bodyPr/>
          <a:lstStyle>
            <a:lvl1pPr defTabSz="2340863">
              <a:defRPr sz="8832"/>
            </a:lvl1pPr>
          </a:lstStyle>
          <a:p>
            <a:pPr/>
            <a:r>
              <a:t>Overview</a:t>
            </a:r>
          </a:p>
        </p:txBody>
      </p:sp>
      <p:sp>
        <p:nvSpPr>
          <p:cNvPr id="200" name="Memory Intensive calculations…"/>
          <p:cNvSpPr txBox="1"/>
          <p:nvPr>
            <p:ph type="body" idx="1"/>
          </p:nvPr>
        </p:nvSpPr>
        <p:spPr>
          <a:xfrm>
            <a:off x="831199" y="3062190"/>
            <a:ext cx="22721602" cy="10050753"/>
          </a:xfrm>
          <a:prstGeom prst="rect">
            <a:avLst/>
          </a:prstGeom>
        </p:spPr>
        <p:txBody>
          <a:bodyPr/>
          <a:lstStyle/>
          <a:p>
            <a:pPr marL="318897" indent="-212597" algn="l" defTabSz="2267711">
              <a:buSzPts val="6800"/>
              <a:buChar char="•"/>
              <a:defRPr sz="6882"/>
            </a:pPr>
            <a:endParaRPr sz="5022"/>
          </a:p>
          <a:p>
            <a:pPr marL="261438" indent="-155139" algn="l" defTabSz="2267711">
              <a:buSzPts val="5000"/>
              <a:buChar char="•"/>
              <a:defRPr sz="6882"/>
            </a:pPr>
            <a:r>
              <a:rPr sz="5022"/>
              <a:t>     Memory Intensive calculations</a:t>
            </a:r>
            <a:endParaRPr sz="5022"/>
          </a:p>
          <a:p>
            <a:pPr marL="318897" indent="-212597" algn="l" defTabSz="2267711">
              <a:buSzPts val="6800"/>
              <a:buChar char="•"/>
              <a:defRPr sz="6882"/>
            </a:pPr>
            <a:endParaRPr sz="5022"/>
          </a:p>
          <a:p>
            <a:pPr marL="318897" indent="-212597" algn="l" defTabSz="2267711">
              <a:buSzPts val="5000"/>
              <a:buChar char="•"/>
              <a:defRPr sz="5022"/>
            </a:pPr>
            <a:r>
              <a:t>    The DiRAC-3 Memory Intensive System</a:t>
            </a:r>
          </a:p>
          <a:p>
            <a:pPr marL="318897" indent="-212597" algn="l" defTabSz="2267711">
              <a:buSzPts val="5000"/>
              <a:buChar char="•"/>
              <a:defRPr sz="5022"/>
            </a:pPr>
          </a:p>
          <a:p>
            <a:pPr marL="318897" indent="-212597" algn="l" defTabSz="2267711">
              <a:buSzPts val="5000"/>
              <a:buChar char="•"/>
              <a:defRPr sz="5022"/>
            </a:pPr>
            <a:r>
              <a:t>    The SWIFT hydrodynamic code</a:t>
            </a:r>
          </a:p>
          <a:p>
            <a:pPr marL="318897" indent="-212597" algn="l" defTabSz="2267711">
              <a:buSzPts val="5000"/>
              <a:buChar char="•"/>
              <a:defRPr sz="5022"/>
            </a:pPr>
          </a:p>
          <a:p>
            <a:pPr marL="318897" indent="-212597" algn="l" defTabSz="2267711">
              <a:buSzPts val="5000"/>
              <a:buChar char="•"/>
              <a:defRPr sz="5022"/>
            </a:pPr>
            <a:r>
              <a:t>    Two examples using SWIFT of MI simulations:</a:t>
            </a:r>
          </a:p>
          <a:p>
            <a:pPr marL="850391" indent="-744093" algn="l" defTabSz="2267711">
              <a:defRPr sz="5022"/>
            </a:pPr>
            <a:r>
              <a:t> </a:t>
            </a:r>
          </a:p>
          <a:p>
            <a:pPr marL="850391" indent="-744093" algn="l" defTabSz="2267711">
              <a:defRPr sz="5022"/>
            </a:pPr>
            <a:r>
              <a:t>          Flamingo project -  Large-scale structure</a:t>
            </a:r>
          </a:p>
          <a:p>
            <a:pPr marL="850391" indent="-744093" algn="l" defTabSz="2267711">
              <a:defRPr sz="5022"/>
            </a:pPr>
            <a:r>
              <a:t>          Colibre project    -    Galaxy formation</a:t>
            </a:r>
          </a:p>
          <a:p>
            <a:pPr marL="850391" indent="-744093" algn="l" defTabSz="2267711">
              <a:defRPr sz="5022"/>
            </a:pPr>
          </a:p>
          <a:p>
            <a:pPr marL="1346454" indent="-1027557" algn="l" defTabSz="2267711">
              <a:buClr>
                <a:srgbClr val="595959"/>
              </a:buClr>
              <a:buSzPts val="7500"/>
              <a:buChar char="•"/>
              <a:defRPr sz="5022"/>
            </a:pPr>
            <a:r>
              <a:t>Summary</a:t>
            </a:r>
          </a:p>
        </p:txBody>
      </p:sp>
      <p:sp>
        <p:nvSpPr>
          <p:cNvPr id="201" name="Slide Number"/>
          <p:cNvSpPr txBox="1"/>
          <p:nvPr>
            <p:ph type="sldNum" sz="quarter" idx="2"/>
          </p:nvPr>
        </p:nvSpPr>
        <p:spPr>
          <a:xfrm>
            <a:off x="23372480" y="12524796"/>
            <a:ext cx="683942"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Double-click to edit"/>
          <p:cNvSpPr txBox="1"/>
          <p:nvPr>
            <p:ph type="title"/>
          </p:nvPr>
        </p:nvSpPr>
        <p:spPr>
          <a:prstGeom prst="rect">
            <a:avLst/>
          </a:prstGeom>
        </p:spPr>
        <p:txBody>
          <a:bodyPr/>
          <a:lstStyle/>
          <a:p>
            <a:pPr/>
          </a:p>
        </p:txBody>
      </p:sp>
      <p:sp>
        <p:nvSpPr>
          <p:cNvPr id="305" name="Double-click to edit"/>
          <p:cNvSpPr txBox="1"/>
          <p:nvPr>
            <p:ph type="body" sz="quarter" idx="1"/>
          </p:nvPr>
        </p:nvSpPr>
        <p:spPr>
          <a:prstGeom prst="rect">
            <a:avLst/>
          </a:prstGeom>
        </p:spPr>
        <p:txBody>
          <a:bodyPr/>
          <a:lstStyle/>
          <a:p>
            <a:pPr/>
          </a:p>
        </p:txBody>
      </p:sp>
      <p:sp>
        <p:nvSpPr>
          <p:cNvPr id="30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7" name="Image" descr="Image"/>
          <p:cNvPicPr>
            <a:picLocks noChangeAspect="1"/>
          </p:cNvPicPr>
          <p:nvPr/>
        </p:nvPicPr>
        <p:blipFill>
          <a:blip r:embed="rId2">
            <a:extLst/>
          </a:blip>
          <a:stretch>
            <a:fillRect/>
          </a:stretch>
        </p:blipFill>
        <p:spPr>
          <a:xfrm>
            <a:off x="2814385" y="-175204"/>
            <a:ext cx="20721550" cy="15541148"/>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Double-click to edit"/>
          <p:cNvSpPr txBox="1"/>
          <p:nvPr>
            <p:ph type="title"/>
          </p:nvPr>
        </p:nvSpPr>
        <p:spPr>
          <a:prstGeom prst="rect">
            <a:avLst/>
          </a:prstGeom>
        </p:spPr>
        <p:txBody>
          <a:bodyPr/>
          <a:lstStyle/>
          <a:p>
            <a:pPr/>
          </a:p>
        </p:txBody>
      </p:sp>
      <p:sp>
        <p:nvSpPr>
          <p:cNvPr id="310" name="Double-click to edit"/>
          <p:cNvSpPr txBox="1"/>
          <p:nvPr>
            <p:ph type="body" sz="quarter" idx="1"/>
          </p:nvPr>
        </p:nvSpPr>
        <p:spPr>
          <a:prstGeom prst="rect">
            <a:avLst/>
          </a:prstGeom>
        </p:spPr>
        <p:txBody>
          <a:bodyPr/>
          <a:lstStyle/>
          <a:p>
            <a:pPr/>
          </a:p>
        </p:txBody>
      </p:sp>
      <p:sp>
        <p:nvSpPr>
          <p:cNvPr id="3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2" name="Image" descr="Image"/>
          <p:cNvPicPr>
            <a:picLocks noChangeAspect="1"/>
          </p:cNvPicPr>
          <p:nvPr/>
        </p:nvPicPr>
        <p:blipFill>
          <a:blip r:embed="rId2">
            <a:extLst/>
          </a:blip>
          <a:stretch>
            <a:fillRect/>
          </a:stretch>
        </p:blipFill>
        <p:spPr>
          <a:xfrm>
            <a:off x="4192881" y="858666"/>
            <a:ext cx="15998239" cy="11998669"/>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Double-click to edit"/>
          <p:cNvSpPr txBox="1"/>
          <p:nvPr>
            <p:ph type="title"/>
          </p:nvPr>
        </p:nvSpPr>
        <p:spPr>
          <a:prstGeom prst="rect">
            <a:avLst/>
          </a:prstGeom>
        </p:spPr>
        <p:txBody>
          <a:bodyPr/>
          <a:lstStyle/>
          <a:p>
            <a:pPr/>
          </a:p>
        </p:txBody>
      </p:sp>
      <p:sp>
        <p:nvSpPr>
          <p:cNvPr id="315" name="Double-click to edit"/>
          <p:cNvSpPr txBox="1"/>
          <p:nvPr>
            <p:ph type="body" sz="quarter" idx="1"/>
          </p:nvPr>
        </p:nvSpPr>
        <p:spPr>
          <a:prstGeom prst="rect">
            <a:avLst/>
          </a:prstGeom>
        </p:spPr>
        <p:txBody>
          <a:bodyPr/>
          <a:lstStyle/>
          <a:p>
            <a:pPr/>
          </a:p>
        </p:txBody>
      </p:sp>
      <p:sp>
        <p:nvSpPr>
          <p:cNvPr id="3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7" name="Image" descr="Image"/>
          <p:cNvPicPr>
            <a:picLocks noChangeAspect="1"/>
          </p:cNvPicPr>
          <p:nvPr/>
        </p:nvPicPr>
        <p:blipFill>
          <a:blip r:embed="rId2">
            <a:extLst/>
          </a:blip>
          <a:stretch>
            <a:fillRect/>
          </a:stretch>
        </p:blipFill>
        <p:spPr>
          <a:xfrm>
            <a:off x="3346155" y="223622"/>
            <a:ext cx="18288018" cy="1371600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Double-click to edit"/>
          <p:cNvSpPr txBox="1"/>
          <p:nvPr>
            <p:ph type="title"/>
          </p:nvPr>
        </p:nvSpPr>
        <p:spPr>
          <a:prstGeom prst="rect">
            <a:avLst/>
          </a:prstGeom>
        </p:spPr>
        <p:txBody>
          <a:bodyPr/>
          <a:lstStyle/>
          <a:p>
            <a:pPr/>
          </a:p>
        </p:txBody>
      </p:sp>
      <p:sp>
        <p:nvSpPr>
          <p:cNvPr id="320" name="Double-click to edit"/>
          <p:cNvSpPr txBox="1"/>
          <p:nvPr>
            <p:ph type="body" sz="quarter" idx="1"/>
          </p:nvPr>
        </p:nvSpPr>
        <p:spPr>
          <a:prstGeom prst="rect">
            <a:avLst/>
          </a:prstGeom>
        </p:spPr>
        <p:txBody>
          <a:bodyPr/>
          <a:lstStyle/>
          <a:p>
            <a:pPr/>
          </a:p>
        </p:txBody>
      </p:sp>
      <p:sp>
        <p:nvSpPr>
          <p:cNvPr id="3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2" name="Image" descr="Image"/>
          <p:cNvPicPr>
            <a:picLocks noChangeAspect="1"/>
          </p:cNvPicPr>
          <p:nvPr/>
        </p:nvPicPr>
        <p:blipFill>
          <a:blip r:embed="rId2">
            <a:extLst/>
          </a:blip>
          <a:stretch>
            <a:fillRect/>
          </a:stretch>
        </p:blipFill>
        <p:spPr>
          <a:xfrm>
            <a:off x="676834" y="255746"/>
            <a:ext cx="23030332" cy="17272733"/>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Double-click to edit"/>
          <p:cNvSpPr txBox="1"/>
          <p:nvPr>
            <p:ph type="title"/>
          </p:nvPr>
        </p:nvSpPr>
        <p:spPr>
          <a:prstGeom prst="rect">
            <a:avLst/>
          </a:prstGeom>
        </p:spPr>
        <p:txBody>
          <a:bodyPr/>
          <a:lstStyle/>
          <a:p>
            <a:pPr/>
          </a:p>
        </p:txBody>
      </p:sp>
      <p:sp>
        <p:nvSpPr>
          <p:cNvPr id="325" name="Double-click to edit"/>
          <p:cNvSpPr txBox="1"/>
          <p:nvPr>
            <p:ph type="body" sz="quarter" idx="1"/>
          </p:nvPr>
        </p:nvSpPr>
        <p:spPr>
          <a:prstGeom prst="rect">
            <a:avLst/>
          </a:prstGeom>
        </p:spPr>
        <p:txBody>
          <a:bodyPr/>
          <a:lstStyle/>
          <a:p>
            <a:pPr/>
          </a:p>
        </p:txBody>
      </p:sp>
      <p:sp>
        <p:nvSpPr>
          <p:cNvPr id="3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7" name="Image" descr="Image"/>
          <p:cNvPicPr>
            <a:picLocks noChangeAspect="1"/>
          </p:cNvPicPr>
          <p:nvPr/>
        </p:nvPicPr>
        <p:blipFill>
          <a:blip r:embed="rId2">
            <a:extLst/>
          </a:blip>
          <a:stretch>
            <a:fillRect/>
          </a:stretch>
        </p:blipFill>
        <p:spPr>
          <a:xfrm>
            <a:off x="3367920" y="239946"/>
            <a:ext cx="17158923" cy="12869180"/>
          </a:xfrm>
          <a:prstGeom prst="rect">
            <a:avLst/>
          </a:prstGeom>
          <a:ln w="12700">
            <a:miter lim="400000"/>
          </a:ln>
        </p:spPr>
      </p:pic>
      <p:sp>
        <p:nvSpPr>
          <p:cNvPr id="328" name="Matter Power Spectrum"/>
          <p:cNvSpPr txBox="1"/>
          <p:nvPr/>
        </p:nvSpPr>
        <p:spPr>
          <a:xfrm>
            <a:off x="9804510" y="2407243"/>
            <a:ext cx="6616497" cy="934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anela Text Bold"/>
                <a:ea typeface="Canela Text Bold"/>
                <a:cs typeface="Canela Text Bold"/>
                <a:sym typeface="Canela Text Bold"/>
              </a:defRPr>
            </a:lvl1pPr>
          </a:lstStyle>
          <a:p>
            <a:pPr/>
            <a:r>
              <a:t>Matter Power Spectrum</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Double-click to edit"/>
          <p:cNvSpPr txBox="1"/>
          <p:nvPr>
            <p:ph type="title"/>
          </p:nvPr>
        </p:nvSpPr>
        <p:spPr>
          <a:prstGeom prst="rect">
            <a:avLst/>
          </a:prstGeom>
        </p:spPr>
        <p:txBody>
          <a:bodyPr/>
          <a:lstStyle/>
          <a:p>
            <a:pPr/>
          </a:p>
        </p:txBody>
      </p:sp>
      <p:sp>
        <p:nvSpPr>
          <p:cNvPr id="331" name="Double-click to edit"/>
          <p:cNvSpPr txBox="1"/>
          <p:nvPr>
            <p:ph type="body" sz="quarter" idx="1"/>
          </p:nvPr>
        </p:nvSpPr>
        <p:spPr>
          <a:prstGeom prst="rect">
            <a:avLst/>
          </a:prstGeom>
        </p:spPr>
        <p:txBody>
          <a:bodyPr/>
          <a:lstStyle/>
          <a:p>
            <a:pPr/>
          </a:p>
        </p:txBody>
      </p:sp>
      <p:sp>
        <p:nvSpPr>
          <p:cNvPr id="3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3" name="Image" descr="Image"/>
          <p:cNvPicPr>
            <a:picLocks noChangeAspect="1"/>
          </p:cNvPicPr>
          <p:nvPr/>
        </p:nvPicPr>
        <p:blipFill>
          <a:blip r:embed="rId2">
            <a:extLst/>
          </a:blip>
          <a:stretch>
            <a:fillRect/>
          </a:stretch>
        </p:blipFill>
        <p:spPr>
          <a:xfrm>
            <a:off x="3111169" y="47384"/>
            <a:ext cx="19418205" cy="14563639"/>
          </a:xfrm>
          <a:prstGeom prst="rect">
            <a:avLst/>
          </a:prstGeom>
          <a:ln w="12700">
            <a:miter lim="400000"/>
          </a:ln>
        </p:spPr>
      </p:pic>
      <p:sp>
        <p:nvSpPr>
          <p:cNvPr id="334" name="Halo mass function"/>
          <p:cNvSpPr txBox="1"/>
          <p:nvPr/>
        </p:nvSpPr>
        <p:spPr>
          <a:xfrm>
            <a:off x="10299372" y="2559485"/>
            <a:ext cx="5416754" cy="934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anela Text Bold"/>
                <a:ea typeface="Canela Text Bold"/>
                <a:cs typeface="Canela Text Bold"/>
                <a:sym typeface="Canela Text Bold"/>
              </a:defRPr>
            </a:lvl1pPr>
          </a:lstStyle>
          <a:p>
            <a:pPr/>
            <a:r>
              <a:t>Halo mass function</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Flamingo simulations"/>
          <p:cNvSpPr txBox="1"/>
          <p:nvPr>
            <p:ph type="title"/>
          </p:nvPr>
        </p:nvSpPr>
        <p:spPr>
          <a:xfrm>
            <a:off x="-1698761" y="770025"/>
            <a:ext cx="21945601" cy="1727201"/>
          </a:xfrm>
          <a:prstGeom prst="rect">
            <a:avLst/>
          </a:prstGeom>
        </p:spPr>
        <p:txBody>
          <a:bodyPr/>
          <a:lstStyle/>
          <a:p>
            <a:pPr/>
            <a:r>
              <a:t>Flamingo simulations</a:t>
            </a:r>
          </a:p>
        </p:txBody>
      </p:sp>
      <p:sp>
        <p:nvSpPr>
          <p:cNvPr id="337" name="All completed in 2023 apart from Flamingo 10K…"/>
          <p:cNvSpPr txBox="1"/>
          <p:nvPr>
            <p:ph type="body" idx="1"/>
          </p:nvPr>
        </p:nvSpPr>
        <p:spPr>
          <a:prstGeom prst="rect">
            <a:avLst/>
          </a:prstGeom>
        </p:spPr>
        <p:txBody>
          <a:bodyPr/>
          <a:lstStyle/>
          <a:p>
            <a:pPr/>
            <a:r>
              <a:t>All completed in 2023 apart from Flamingo 10K </a:t>
            </a:r>
          </a:p>
          <a:p>
            <a:pPr/>
            <a:r>
              <a:t>The flagship Flamingo run L2800N5040. - 240 nodes taking 42 days walk-clock time</a:t>
            </a:r>
          </a:p>
          <a:p>
            <a:pPr/>
            <a:r>
              <a:t>Flamingo L1000N3600 - 120 nodes taking 40 days</a:t>
            </a:r>
          </a:p>
          <a:p>
            <a:pPr/>
            <a:r>
              <a:t>Flamingo 10K - dark matter only - L2800L10080 - 512 nodes 22 days 35M core-hours</a:t>
            </a:r>
          </a:p>
          <a:p>
            <a:pPr/>
          </a:p>
          <a:p>
            <a:pPr/>
            <a:r>
              <a:t>25 published/arXiv papers so far</a:t>
            </a:r>
          </a:p>
          <a:p>
            <a:pPr/>
            <a:r>
              <a:t>97 declared projects using Flamingo data - 31 UK with PIs at 9 UK institutions</a:t>
            </a:r>
          </a:p>
        </p:txBody>
      </p:sp>
      <p:sp>
        <p:nvSpPr>
          <p:cNvPr id="338" name="Slide Subtitle"/>
          <p:cNvSpPr txBox="1"/>
          <p:nvPr>
            <p:ph type="body" idx="21"/>
          </p:nvPr>
        </p:nvSpPr>
        <p:spPr>
          <a:prstGeom prst="rect">
            <a:avLst/>
          </a:prstGeom>
        </p:spPr>
        <p:txBody>
          <a:bodyPr/>
          <a:lstStyle/>
          <a:p>
            <a:pPr/>
          </a:p>
        </p:txBody>
      </p:sp>
      <p:pic>
        <p:nvPicPr>
          <p:cNvPr id="339" name="COSMA-8--Web-image.jpg" descr="COSMA-8--Web-image.jpg"/>
          <p:cNvPicPr>
            <a:picLocks noChangeAspect="1"/>
          </p:cNvPicPr>
          <p:nvPr/>
        </p:nvPicPr>
        <p:blipFill>
          <a:blip r:embed="rId2">
            <a:extLst/>
          </a:blip>
          <a:srcRect l="22643" t="390" r="24382" b="0"/>
          <a:stretch>
            <a:fillRect/>
          </a:stretch>
        </p:blipFill>
        <p:spPr>
          <a:xfrm>
            <a:off x="16101406" y="34240"/>
            <a:ext cx="8249915" cy="5170881"/>
          </a:xfrm>
          <a:prstGeom prst="rect">
            <a:avLst/>
          </a:prstGeom>
          <a:ln w="12700">
            <a:miter lim="400000"/>
          </a:ln>
        </p:spPr>
      </p:pic>
      <p:sp>
        <p:nvSpPr>
          <p:cNvPr id="340" name="Chi Onwurah, MP"/>
          <p:cNvSpPr txBox="1"/>
          <p:nvPr/>
        </p:nvSpPr>
        <p:spPr>
          <a:xfrm>
            <a:off x="16581867" y="199044"/>
            <a:ext cx="3918921" cy="73241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300"/>
            </a:lvl1pPr>
          </a:lstStyle>
          <a:p>
            <a:pPr/>
            <a:r>
              <a:t>Chi Onwurah, MP</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Slide Title"/>
          <p:cNvSpPr txBox="1"/>
          <p:nvPr>
            <p:ph type="title"/>
          </p:nvPr>
        </p:nvSpPr>
        <p:spPr>
          <a:prstGeom prst="rect">
            <a:avLst/>
          </a:prstGeom>
        </p:spPr>
        <p:txBody>
          <a:bodyPr/>
          <a:lstStyle/>
          <a:p>
            <a:pPr/>
          </a:p>
        </p:txBody>
      </p:sp>
      <p:sp>
        <p:nvSpPr>
          <p:cNvPr id="343" name="Slide bullet text"/>
          <p:cNvSpPr txBox="1"/>
          <p:nvPr>
            <p:ph type="body" idx="1"/>
          </p:nvPr>
        </p:nvSpPr>
        <p:spPr>
          <a:prstGeom prst="rect">
            <a:avLst/>
          </a:prstGeom>
        </p:spPr>
        <p:txBody>
          <a:bodyPr/>
          <a:lstStyle/>
          <a:p>
            <a:pPr/>
          </a:p>
        </p:txBody>
      </p:sp>
      <p:sp>
        <p:nvSpPr>
          <p:cNvPr id="344" name="Slide Subtitle"/>
          <p:cNvSpPr txBox="1"/>
          <p:nvPr>
            <p:ph type="body" idx="21"/>
          </p:nvPr>
        </p:nvSpPr>
        <p:spPr>
          <a:prstGeom prst="rect">
            <a:avLst/>
          </a:prstGeom>
        </p:spPr>
        <p:txBody>
          <a:bodyPr/>
          <a:lstStyle/>
          <a:p>
            <a:pPr/>
          </a:p>
        </p:txBody>
      </p:sp>
      <p:pic>
        <p:nvPicPr>
          <p:cNvPr id="345" name="Screenshot 2024-12-08 at 10.37.13.png" descr="Screenshot 2024-12-08 at 10.37.13.png"/>
          <p:cNvPicPr>
            <a:picLocks noChangeAspect="1"/>
          </p:cNvPicPr>
          <p:nvPr/>
        </p:nvPicPr>
        <p:blipFill>
          <a:blip r:embed="rId2">
            <a:extLst/>
          </a:blip>
          <a:stretch>
            <a:fillRect/>
          </a:stretch>
        </p:blipFill>
        <p:spPr>
          <a:xfrm>
            <a:off x="682974" y="347505"/>
            <a:ext cx="11181960" cy="13020990"/>
          </a:xfrm>
          <a:prstGeom prst="rect">
            <a:avLst/>
          </a:prstGeom>
          <a:ln w="12700">
            <a:miter lim="400000"/>
          </a:ln>
        </p:spPr>
      </p:pic>
      <p:pic>
        <p:nvPicPr>
          <p:cNvPr id="346" name="Screenshot 2024-12-08 at 10.38.12.png" descr="Screenshot 2024-12-08 at 10.38.12.png"/>
          <p:cNvPicPr>
            <a:picLocks noChangeAspect="1"/>
          </p:cNvPicPr>
          <p:nvPr/>
        </p:nvPicPr>
        <p:blipFill>
          <a:blip r:embed="rId3">
            <a:extLst/>
          </a:blip>
          <a:stretch>
            <a:fillRect/>
          </a:stretch>
        </p:blipFill>
        <p:spPr>
          <a:xfrm>
            <a:off x="12062117" y="995749"/>
            <a:ext cx="10795061" cy="12237572"/>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Overview"/>
          <p:cNvSpPr txBox="1"/>
          <p:nvPr>
            <p:ph type="title"/>
          </p:nvPr>
        </p:nvSpPr>
        <p:spPr>
          <a:xfrm>
            <a:off x="1313318" y="427745"/>
            <a:ext cx="22721602" cy="1753686"/>
          </a:xfrm>
          <a:prstGeom prst="rect">
            <a:avLst/>
          </a:prstGeom>
        </p:spPr>
        <p:txBody>
          <a:bodyPr/>
          <a:lstStyle>
            <a:lvl1pPr defTabSz="2340863">
              <a:defRPr sz="8832"/>
            </a:lvl1pPr>
          </a:lstStyle>
          <a:p>
            <a:pPr/>
            <a:r>
              <a:t>Overview</a:t>
            </a:r>
          </a:p>
        </p:txBody>
      </p:sp>
      <p:sp>
        <p:nvSpPr>
          <p:cNvPr id="349" name="Memory Intensive calculations…"/>
          <p:cNvSpPr txBox="1"/>
          <p:nvPr>
            <p:ph type="body" idx="1"/>
          </p:nvPr>
        </p:nvSpPr>
        <p:spPr>
          <a:xfrm>
            <a:off x="831199" y="3062190"/>
            <a:ext cx="22721602" cy="10050753"/>
          </a:xfrm>
          <a:prstGeom prst="rect">
            <a:avLst/>
          </a:prstGeom>
        </p:spPr>
        <p:txBody>
          <a:bodyPr/>
          <a:lstStyle/>
          <a:p>
            <a:pPr marL="318897" indent="-212597" algn="l" defTabSz="2267711">
              <a:buSzPts val="6800"/>
              <a:buChar char="•"/>
              <a:defRPr sz="6882"/>
            </a:pPr>
            <a:endParaRPr sz="5022"/>
          </a:p>
          <a:p>
            <a:pPr marL="261438" indent="-155139" algn="l" defTabSz="2267711">
              <a:buSzPts val="5000"/>
              <a:buChar char="•"/>
              <a:defRPr sz="6882"/>
            </a:pPr>
            <a:r>
              <a:rPr sz="5022"/>
              <a:t>      Memory Intensive calculations</a:t>
            </a:r>
            <a:endParaRPr sz="5022"/>
          </a:p>
          <a:p>
            <a:pPr marL="318897" indent="-212597" algn="l" defTabSz="2267711">
              <a:buSzPts val="6800"/>
              <a:buChar char="•"/>
              <a:defRPr sz="6882"/>
            </a:pPr>
            <a:endParaRPr sz="5022"/>
          </a:p>
          <a:p>
            <a:pPr marL="318897" indent="-212597" algn="l" defTabSz="2267711">
              <a:buSzPts val="5000"/>
              <a:buChar char="•"/>
              <a:defRPr sz="5022"/>
            </a:pPr>
            <a:r>
              <a:t>    The DiRAC-3 Memory Intensive System</a:t>
            </a:r>
          </a:p>
          <a:p>
            <a:pPr marL="318897" indent="-212597" algn="l" defTabSz="2267711">
              <a:buSzPts val="5000"/>
              <a:buChar char="•"/>
              <a:defRPr sz="5022"/>
            </a:pPr>
          </a:p>
          <a:p>
            <a:pPr marL="318897" indent="-212597" algn="l" defTabSz="2267711">
              <a:buSzPts val="5000"/>
              <a:buChar char="•"/>
              <a:defRPr sz="5022"/>
            </a:pPr>
            <a:r>
              <a:t>    The SWIFT hydrodynamic code</a:t>
            </a:r>
          </a:p>
          <a:p>
            <a:pPr marL="318897" indent="-212597" algn="l" defTabSz="2267711">
              <a:buSzPts val="5000"/>
              <a:buChar char="•"/>
              <a:defRPr sz="5022"/>
            </a:pPr>
          </a:p>
          <a:p>
            <a:pPr marL="318897" indent="-212597" algn="l" defTabSz="2267711">
              <a:buSzPts val="5000"/>
              <a:buChar char="•"/>
              <a:defRPr sz="5022"/>
            </a:pPr>
            <a:r>
              <a:t>    Two examples using SWIFT of MI simulations:</a:t>
            </a:r>
          </a:p>
          <a:p>
            <a:pPr marL="850391" indent="-744093" algn="l" defTabSz="2267711">
              <a:defRPr sz="5022"/>
            </a:pPr>
            <a:r>
              <a:t> </a:t>
            </a:r>
          </a:p>
          <a:p>
            <a:pPr marL="850391" indent="-744093" algn="l" defTabSz="2267711">
              <a:defRPr sz="5022"/>
            </a:pPr>
            <a:r>
              <a:t>          Flamingo project -  Large-scale structure</a:t>
            </a:r>
          </a:p>
          <a:p>
            <a:pPr marL="850391" indent="-744093" algn="l" defTabSz="2267711">
              <a:defRPr sz="5022"/>
            </a:pPr>
            <a:r>
              <a:t>          </a:t>
            </a:r>
            <a:r>
              <a:rPr>
                <a:solidFill>
                  <a:schemeClr val="accent5">
                    <a:hueOff val="-65973"/>
                    <a:satOff val="18050"/>
                    <a:lumOff val="-15912"/>
                  </a:schemeClr>
                </a:solidFill>
              </a:rPr>
              <a:t>Colibre project    -    Galaxy formation</a:t>
            </a:r>
            <a:endParaRPr>
              <a:solidFill>
                <a:schemeClr val="accent5">
                  <a:hueOff val="-65973"/>
                  <a:satOff val="18050"/>
                  <a:lumOff val="-15912"/>
                </a:schemeClr>
              </a:solidFill>
            </a:endParaRPr>
          </a:p>
          <a:p>
            <a:pPr marL="850391" indent="-744093" algn="l" defTabSz="2267711">
              <a:defRPr sz="5022"/>
            </a:pPr>
          </a:p>
          <a:p>
            <a:pPr marL="1346454" indent="-1027557" algn="l" defTabSz="2267711">
              <a:buClr>
                <a:srgbClr val="595959"/>
              </a:buClr>
              <a:buSzPts val="7500"/>
              <a:buChar char="•"/>
              <a:defRPr sz="5022"/>
            </a:pPr>
            <a:r>
              <a:t>Summary</a:t>
            </a:r>
          </a:p>
        </p:txBody>
      </p:sp>
      <p:sp>
        <p:nvSpPr>
          <p:cNvPr id="3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From Eagle -&gt; Colibre"/>
          <p:cNvSpPr txBox="1"/>
          <p:nvPr>
            <p:ph type="title"/>
          </p:nvPr>
        </p:nvSpPr>
        <p:spPr>
          <a:xfrm>
            <a:off x="1219200" y="114987"/>
            <a:ext cx="21945600" cy="1727201"/>
          </a:xfrm>
          <a:prstGeom prst="rect">
            <a:avLst/>
          </a:prstGeom>
        </p:spPr>
        <p:txBody>
          <a:bodyPr/>
          <a:lstStyle/>
          <a:p>
            <a:pPr/>
            <a:r>
              <a:t>From Eagle -&gt; Colibre</a:t>
            </a:r>
          </a:p>
        </p:txBody>
      </p:sp>
      <p:sp>
        <p:nvSpPr>
          <p:cNvPr id="353" name="Slide bullet text"/>
          <p:cNvSpPr txBox="1"/>
          <p:nvPr>
            <p:ph type="body" idx="1"/>
          </p:nvPr>
        </p:nvSpPr>
        <p:spPr>
          <a:prstGeom prst="rect">
            <a:avLst/>
          </a:prstGeom>
        </p:spPr>
        <p:txBody>
          <a:bodyPr/>
          <a:lstStyle/>
          <a:p>
            <a:pPr/>
          </a:p>
        </p:txBody>
      </p:sp>
      <p:sp>
        <p:nvSpPr>
          <p:cNvPr id="354" name="Slide Subtitle"/>
          <p:cNvSpPr txBox="1"/>
          <p:nvPr>
            <p:ph type="body" idx="21"/>
          </p:nvPr>
        </p:nvSpPr>
        <p:spPr>
          <a:prstGeom prst="rect">
            <a:avLst/>
          </a:prstGeom>
        </p:spPr>
        <p:txBody>
          <a:bodyPr/>
          <a:lstStyle/>
          <a:p>
            <a:pPr/>
          </a:p>
        </p:txBody>
      </p:sp>
      <p:pic>
        <p:nvPicPr>
          <p:cNvPr id="355" name="pasted-movie.png" descr="pasted-movie.png"/>
          <p:cNvPicPr>
            <a:picLocks noChangeAspect="1"/>
          </p:cNvPicPr>
          <p:nvPr/>
        </p:nvPicPr>
        <p:blipFill>
          <a:blip r:embed="rId2">
            <a:extLst/>
          </a:blip>
          <a:stretch>
            <a:fillRect/>
          </a:stretch>
        </p:blipFill>
        <p:spPr>
          <a:xfrm>
            <a:off x="1130291" y="1825794"/>
            <a:ext cx="6501999" cy="6159789"/>
          </a:xfrm>
          <a:prstGeom prst="rect">
            <a:avLst/>
          </a:prstGeom>
          <a:ln w="12700">
            <a:miter lim="400000"/>
          </a:ln>
        </p:spPr>
      </p:pic>
      <p:pic>
        <p:nvPicPr>
          <p:cNvPr id="356" name="2-McAlpine.png.jpeg" descr="2-McAlpine.png.jpeg"/>
          <p:cNvPicPr>
            <a:picLocks noChangeAspect="1"/>
          </p:cNvPicPr>
          <p:nvPr/>
        </p:nvPicPr>
        <p:blipFill>
          <a:blip r:embed="rId3">
            <a:extLst/>
          </a:blip>
          <a:stretch>
            <a:fillRect/>
          </a:stretch>
        </p:blipFill>
        <p:spPr>
          <a:xfrm>
            <a:off x="11954959" y="1906388"/>
            <a:ext cx="11837004" cy="6658315"/>
          </a:xfrm>
          <a:prstGeom prst="rect">
            <a:avLst/>
          </a:prstGeom>
          <a:ln w="12700">
            <a:miter lim="400000"/>
          </a:ln>
        </p:spPr>
      </p:pic>
      <p:sp>
        <p:nvSpPr>
          <p:cNvPr id="357" name="Arrow"/>
          <p:cNvSpPr/>
          <p:nvPr/>
        </p:nvSpPr>
        <p:spPr>
          <a:xfrm>
            <a:off x="8453928" y="5006046"/>
            <a:ext cx="2679393" cy="1727201"/>
          </a:xfrm>
          <a:prstGeom prst="rightArrow">
            <a:avLst>
              <a:gd name="adj1" fmla="val 32000"/>
              <a:gd name="adj2" fmla="val 47059"/>
            </a:avLst>
          </a:prstGeom>
          <a:solidFill>
            <a:srgbClr val="000000"/>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358" name="Colibre has a cold ISM  -  Eagle prevented gas cooling below 8000K…"/>
          <p:cNvSpPr txBox="1"/>
          <p:nvPr/>
        </p:nvSpPr>
        <p:spPr>
          <a:xfrm>
            <a:off x="2549992" y="8522032"/>
            <a:ext cx="20396206" cy="5173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buSzPct val="100000"/>
              <a:buAutoNum type="arabicPeriod" startAt="1"/>
            </a:pPr>
            <a:r>
              <a:t> Colibre has a cold ISM  -  Eagle prevented gas cooling below 8000K</a:t>
            </a:r>
          </a:p>
          <a:p>
            <a:pPr marL="228600" indent="-228600">
              <a:buSzPct val="100000"/>
              <a:buAutoNum type="arabicPeriod" startAt="1"/>
            </a:pPr>
            <a:r>
              <a:t> Colibre has interstellar dust.through a subgrid model (Trayford et al in prep)</a:t>
            </a:r>
          </a:p>
          <a:p>
            <a:pPr marL="228600" indent="-228600">
              <a:buSzPct val="100000"/>
              <a:buAutoNum type="arabicPeriod" startAt="1"/>
            </a:pPr>
            <a:r>
              <a:t> C0libre has non-equilibrium cooling of H, He (using Chimes)</a:t>
            </a:r>
          </a:p>
          <a:p>
            <a:pPr marL="228600" indent="-228600">
              <a:buSzPct val="100000"/>
              <a:buAutoNum type="arabicPeriod" startAt="1"/>
            </a:pPr>
            <a:r>
              <a:t> C0libre has x4 more dark matter particles then Eagle</a:t>
            </a:r>
          </a:p>
          <a:p>
            <a:pPr marL="228600" indent="-228600">
              <a:buSzPct val="100000"/>
              <a:buAutoNum type="arabicPeriod" startAt="1"/>
            </a:pPr>
            <a:r>
              <a:t> Colibre has a turbulent mixing model  (Corea et al in prep)</a:t>
            </a:r>
          </a:p>
        </p:txBody>
      </p:sp>
      <p:sp>
        <p:nvSpPr>
          <p:cNvPr id="359" name="Eagle"/>
          <p:cNvSpPr txBox="1"/>
          <p:nvPr/>
        </p:nvSpPr>
        <p:spPr>
          <a:xfrm>
            <a:off x="1509676" y="1975892"/>
            <a:ext cx="1529182" cy="934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Eagle</a:t>
            </a:r>
          </a:p>
        </p:txBody>
      </p:sp>
      <p:sp>
        <p:nvSpPr>
          <p:cNvPr id="360" name="Colibre"/>
          <p:cNvSpPr txBox="1"/>
          <p:nvPr/>
        </p:nvSpPr>
        <p:spPr>
          <a:xfrm>
            <a:off x="12521805" y="1975892"/>
            <a:ext cx="2022603" cy="934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Colibre</a:t>
            </a:r>
          </a:p>
        </p:txBody>
      </p:sp>
      <p:sp>
        <p:nvSpPr>
          <p:cNvPr id="361" name="Image credit:…"/>
          <p:cNvSpPr txBox="1"/>
          <p:nvPr/>
        </p:nvSpPr>
        <p:spPr>
          <a:xfrm>
            <a:off x="20184623" y="6292375"/>
            <a:ext cx="3519070" cy="19939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defRPr>
            </a:pPr>
            <a:r>
              <a:t>Image credit:</a:t>
            </a:r>
          </a:p>
          <a:p>
            <a:pPr>
              <a:defRPr>
                <a:solidFill>
                  <a:srgbClr val="FFFFFF"/>
                </a:solidFill>
              </a:defRPr>
            </a:pPr>
            <a:r>
              <a:t>Stu McAlpine</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Memory Intensive simulations (a short history)"/>
          <p:cNvSpPr txBox="1"/>
          <p:nvPr>
            <p:ph type="title"/>
          </p:nvPr>
        </p:nvSpPr>
        <p:spPr>
          <a:xfrm>
            <a:off x="1110330" y="-3469784"/>
            <a:ext cx="22721601" cy="5473601"/>
          </a:xfrm>
          <a:prstGeom prst="rect">
            <a:avLst/>
          </a:prstGeom>
        </p:spPr>
        <p:txBody>
          <a:bodyPr/>
          <a:lstStyle/>
          <a:p>
            <a:pPr>
              <a:lnSpc>
                <a:spcPct val="80000"/>
              </a:lnSpc>
              <a:defRPr spc="-84" sz="8400">
                <a:latin typeface="+mn-lt"/>
                <a:ea typeface="+mn-ea"/>
                <a:cs typeface="+mn-cs"/>
                <a:sym typeface="Canela Bold"/>
              </a:defRPr>
            </a:pPr>
            <a:r>
              <a:t>Memory Intensive simulations </a:t>
            </a:r>
            <a:r>
              <a:rPr spc="-37" sz="3700"/>
              <a:t>(a short history)</a:t>
            </a:r>
          </a:p>
        </p:txBody>
      </p:sp>
      <p:sp>
        <p:nvSpPr>
          <p:cNvPr id="204" name="1998 Virgo N-body simulations  -  T3D Edinburgh…"/>
          <p:cNvSpPr txBox="1"/>
          <p:nvPr>
            <p:ph type="body" idx="1"/>
          </p:nvPr>
        </p:nvSpPr>
        <p:spPr>
          <a:xfrm>
            <a:off x="1110330" y="1613517"/>
            <a:ext cx="22721601" cy="10488966"/>
          </a:xfrm>
          <a:prstGeom prst="rect">
            <a:avLst/>
          </a:prstGeom>
        </p:spPr>
        <p:txBody>
          <a:bodyPr/>
          <a:lstStyle/>
          <a:p>
            <a:pPr marL="308609" indent="-205739" algn="l" defTabSz="2194559">
              <a:buSzPts val="6600"/>
              <a:buChar char="•"/>
              <a:defRPr sz="6660"/>
            </a:pPr>
            <a:endParaRPr sz="3059">
              <a:solidFill>
                <a:schemeClr val="accent1">
                  <a:hueOff val="-245591"/>
                  <a:satOff val="13830"/>
                  <a:lumOff val="17557"/>
                </a:schemeClr>
              </a:solidFill>
            </a:endParaRPr>
          </a:p>
          <a:p>
            <a:pPr marL="197399" indent="-94529" algn="l" defTabSz="2194559">
              <a:buSzPts val="3000"/>
              <a:buChar char="•"/>
              <a:defRPr sz="6660"/>
            </a:pPr>
            <a:r>
              <a:rPr sz="3059">
                <a:solidFill>
                  <a:schemeClr val="accent1">
                    <a:hueOff val="-245591"/>
                    <a:satOff val="13830"/>
                    <a:lumOff val="17557"/>
                  </a:schemeClr>
                </a:solidFill>
              </a:rPr>
              <a:t> </a:t>
            </a:r>
            <a:r>
              <a:rPr sz="3059"/>
              <a:t>1998 Virgo N-body simulations  -  </a:t>
            </a:r>
            <a:r>
              <a:rPr sz="3059">
                <a:solidFill>
                  <a:schemeClr val="accent1">
                    <a:hueOff val="-245591"/>
                    <a:satOff val="13830"/>
                    <a:lumOff val="17557"/>
                  </a:schemeClr>
                </a:solidFill>
              </a:rPr>
              <a:t>T3D Edinburgh</a:t>
            </a:r>
            <a:endParaRPr sz="3059">
              <a:solidFill>
                <a:schemeClr val="accent1">
                  <a:hueOff val="-245591"/>
                  <a:satOff val="13830"/>
                  <a:lumOff val="17557"/>
                </a:schemeClr>
              </a:solidFill>
            </a:endParaRPr>
          </a:p>
          <a:p>
            <a:pPr marL="308609" indent="-205739" algn="l" defTabSz="2194559">
              <a:buSzPts val="6600"/>
              <a:buChar char="•"/>
              <a:defRPr sz="6660"/>
            </a:pPr>
            <a:endParaRPr sz="3059"/>
          </a:p>
          <a:p>
            <a:pPr marL="308610" indent="-205740" algn="l" defTabSz="2194559">
              <a:buSzPts val="3000"/>
              <a:buChar char="•"/>
              <a:defRPr sz="3059"/>
            </a:pPr>
            <a:r>
              <a:t> 1999  GIF N-body simulations - RZG, Garching, Germany</a:t>
            </a:r>
          </a:p>
          <a:p>
            <a:pPr marL="308610" indent="-205740" algn="l" defTabSz="2194559">
              <a:buSzPts val="3000"/>
              <a:buChar char="•"/>
              <a:defRPr sz="3059"/>
            </a:pPr>
          </a:p>
          <a:p>
            <a:pPr marL="308610" indent="-205740" algn="l" defTabSz="2194559">
              <a:buSzPts val="3000"/>
              <a:buChar char="•"/>
              <a:defRPr sz="3059"/>
            </a:pPr>
            <a:r>
              <a:t> 2002  Hubble volume simulations. - RZG, Garching, Germany</a:t>
            </a:r>
          </a:p>
          <a:p>
            <a:pPr marL="308610" indent="-205740" algn="l" defTabSz="2194559">
              <a:buSzPts val="3000"/>
              <a:buChar char="•"/>
              <a:defRPr sz="3059"/>
            </a:pPr>
          </a:p>
          <a:p>
            <a:pPr marL="308610" indent="-205740" algn="l" defTabSz="2194559">
              <a:buSzPts val="3000"/>
              <a:buChar char="•"/>
              <a:defRPr sz="3059"/>
            </a:pPr>
            <a:r>
              <a:t> 2005 Millennium N-body simulation - RZG Garching, Germany</a:t>
            </a:r>
          </a:p>
          <a:p>
            <a:pPr marL="308610" indent="-205740" algn="l" defTabSz="2194559">
              <a:buSzPts val="3000"/>
              <a:buChar char="•"/>
              <a:defRPr sz="3059"/>
            </a:pPr>
          </a:p>
          <a:p>
            <a:pPr marL="308610" indent="-205740" algn="l" defTabSz="2194559">
              <a:buSzPts val="3000"/>
              <a:buChar char="•"/>
              <a:defRPr sz="3059"/>
            </a:pPr>
            <a:r>
              <a:t> 2008 Millennium II N-body simulation - RZG Garching, Germany</a:t>
            </a:r>
          </a:p>
          <a:p>
            <a:pPr marL="308610" indent="-205740" algn="l" defTabSz="2194559">
              <a:buSzPts val="3000"/>
              <a:buChar char="•"/>
              <a:defRPr sz="3059"/>
            </a:pPr>
          </a:p>
          <a:p>
            <a:pPr marL="308610" indent="-205740" algn="l" defTabSz="2194559">
              <a:buSzPts val="3000"/>
              <a:buChar char="•"/>
              <a:defRPr sz="3059"/>
            </a:pPr>
            <a:r>
              <a:t> 2011 MXXL Nbody simulation - Julich, Germany</a:t>
            </a:r>
          </a:p>
          <a:p>
            <a:pPr marL="308610" indent="-205740" algn="l" defTabSz="2194559">
              <a:buSzPts val="3000"/>
              <a:buChar char="•"/>
              <a:defRPr sz="3059"/>
            </a:pPr>
          </a:p>
          <a:p>
            <a:pPr marL="308610" indent="-205740" algn="l" defTabSz="2194559">
              <a:buSzPts val="3000"/>
              <a:buChar char="•"/>
              <a:defRPr sz="3059"/>
            </a:pPr>
            <a:r>
              <a:t> 2015 Eagle hydrodynamical simulation -  </a:t>
            </a:r>
            <a:r>
              <a:rPr b="1">
                <a:solidFill>
                  <a:schemeClr val="accent5"/>
                </a:solidFill>
              </a:rPr>
              <a:t>DiRAC-2</a:t>
            </a:r>
            <a:endParaRPr b="1">
              <a:solidFill>
                <a:schemeClr val="accent5"/>
              </a:solidFill>
            </a:endParaRPr>
          </a:p>
          <a:p>
            <a:pPr marL="308610" indent="-205740" algn="l" defTabSz="2194559">
              <a:buSzPts val="3000"/>
              <a:buChar char="•"/>
              <a:defRPr sz="3059"/>
            </a:pPr>
          </a:p>
          <a:p>
            <a:pPr marL="308610" indent="-205740" algn="l" defTabSz="2194559">
              <a:buSzPts val="3000"/>
              <a:buChar char="•"/>
              <a:defRPr sz="3059"/>
            </a:pPr>
            <a:r>
              <a:t> 2023 Flamingo hydrodynamic simulations  -  </a:t>
            </a:r>
            <a:r>
              <a:rPr b="1">
                <a:solidFill>
                  <a:schemeClr val="accent5"/>
                </a:solidFill>
              </a:rPr>
              <a:t>DiRAC-3 MI</a:t>
            </a:r>
            <a:endParaRPr b="1">
              <a:solidFill>
                <a:schemeClr val="accent5"/>
              </a:solidFill>
            </a:endParaRPr>
          </a:p>
          <a:p>
            <a:pPr marL="308610" indent="-205740" algn="l" defTabSz="2194559">
              <a:buSzPts val="3000"/>
              <a:buChar char="•"/>
              <a:defRPr sz="3059"/>
            </a:pPr>
            <a:endParaRPr b="1">
              <a:solidFill>
                <a:schemeClr val="accent5"/>
              </a:solidFill>
            </a:endParaRPr>
          </a:p>
          <a:p>
            <a:pPr marL="308610" indent="-205740" algn="l" defTabSz="2194559">
              <a:buSzPts val="3000"/>
              <a:buChar char="•"/>
              <a:defRPr sz="3059"/>
            </a:pPr>
            <a:r>
              <a:t> 2024+ Colibre simulations - on-going -  </a:t>
            </a:r>
            <a:r>
              <a:rPr b="1">
                <a:solidFill>
                  <a:schemeClr val="accent5"/>
                </a:solidFill>
              </a:rPr>
              <a:t>DiRAC-3 MI</a:t>
            </a:r>
            <a:endParaRPr b="1">
              <a:solidFill>
                <a:schemeClr val="accent5"/>
              </a:solidFill>
            </a:endParaRPr>
          </a:p>
          <a:p>
            <a:pPr marL="308610" indent="-205740" algn="l" defTabSz="2194559">
              <a:buSzPts val="3000"/>
              <a:buChar char="•"/>
              <a:defRPr sz="3059"/>
            </a:pPr>
          </a:p>
          <a:p>
            <a:pPr marL="308610" indent="-205740" algn="l" defTabSz="2194559">
              <a:buSzPts val="3000"/>
              <a:buChar char="•"/>
              <a:defRPr sz="3059"/>
            </a:pPr>
            <a:r>
              <a:t> 2024 Flamingo 10K N-body simulation completed </a:t>
            </a:r>
            <a:r>
              <a:rPr b="1">
                <a:solidFill>
                  <a:schemeClr val="accent5"/>
                </a:solidFill>
              </a:rPr>
              <a:t>DiRAC-3 MI</a:t>
            </a:r>
            <a:endParaRPr b="1">
              <a:solidFill>
                <a:schemeClr val="accent5"/>
              </a:solidFill>
            </a:endParaRPr>
          </a:p>
          <a:p>
            <a:pPr marL="308610" indent="-205740" algn="l" defTabSz="2194559">
              <a:buSzPts val="3000"/>
              <a:buChar char="•"/>
              <a:defRPr sz="3059"/>
            </a:pPr>
            <a:endParaRPr b="1">
              <a:solidFill>
                <a:schemeClr val="accent5"/>
              </a:solidFill>
            </a:endParaRPr>
          </a:p>
          <a:p>
            <a:pPr marL="308610" indent="-205740" algn="l" defTabSz="2194559">
              <a:buSzPts val="3000"/>
              <a:buChar char="•"/>
              <a:defRPr sz="3059"/>
            </a:pPr>
            <a:r>
              <a:t> 2024 Millennium TNG 10240</a:t>
            </a:r>
            <a:r>
              <a:rPr baseline="31999"/>
              <a:t>3</a:t>
            </a:r>
            <a:r>
              <a:t> N-body simulation  </a:t>
            </a:r>
            <a:r>
              <a:rPr b="1">
                <a:solidFill>
                  <a:schemeClr val="accent5"/>
                </a:solidFill>
              </a:rPr>
              <a:t>DiRAC-3 MI</a:t>
            </a:r>
          </a:p>
        </p:txBody>
      </p:sp>
      <p:sp>
        <p:nvSpPr>
          <p:cNvPr id="205" name="Slide Number"/>
          <p:cNvSpPr txBox="1"/>
          <p:nvPr>
            <p:ph type="sldNum" sz="quarter" idx="2"/>
          </p:nvPr>
        </p:nvSpPr>
        <p:spPr>
          <a:xfrm>
            <a:off x="23372480" y="12524796"/>
            <a:ext cx="683942"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6" name="Logo.png" descr="Logo.png"/>
          <p:cNvPicPr>
            <a:picLocks noChangeAspect="1"/>
          </p:cNvPicPr>
          <p:nvPr/>
        </p:nvPicPr>
        <p:blipFill>
          <a:blip r:embed="rId2">
            <a:extLst/>
          </a:blip>
          <a:stretch>
            <a:fillRect/>
          </a:stretch>
        </p:blipFill>
        <p:spPr>
          <a:xfrm>
            <a:off x="18681682" y="12171530"/>
            <a:ext cx="5096102" cy="140224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Google Shape;55;p13"/>
          <p:cNvSpPr txBox="1"/>
          <p:nvPr>
            <p:ph type="title"/>
          </p:nvPr>
        </p:nvSpPr>
        <p:spPr>
          <a:xfrm>
            <a:off x="-1" y="671333"/>
            <a:ext cx="24384001" cy="4017601"/>
          </a:xfrm>
          <a:prstGeom prst="rect">
            <a:avLst/>
          </a:prstGeom>
        </p:spPr>
        <p:txBody>
          <a:bodyPr/>
          <a:lstStyle/>
          <a:p>
            <a:pPr>
              <a:defRPr b="1" sz="7400"/>
            </a:pPr>
            <a:r>
              <a:t>The COLIBRE project</a:t>
            </a:r>
            <a:endParaRPr sz="8400"/>
          </a:p>
          <a:p>
            <a:pPr>
              <a:defRPr sz="6800"/>
            </a:pPr>
            <a:r>
              <a:t>cosmological simulations of galaxy formation including </a:t>
            </a:r>
            <a:endParaRPr sz="7600"/>
          </a:p>
          <a:p>
            <a:pPr>
              <a:defRPr sz="6800"/>
            </a:pPr>
            <a:r>
              <a:t>cold interstellar gas</a:t>
            </a:r>
          </a:p>
        </p:txBody>
      </p:sp>
      <p:sp>
        <p:nvSpPr>
          <p:cNvPr id="364" name="Google Shape;56;p13"/>
          <p:cNvSpPr txBox="1"/>
          <p:nvPr>
            <p:ph type="body" sz="half" idx="1"/>
          </p:nvPr>
        </p:nvSpPr>
        <p:spPr>
          <a:xfrm>
            <a:off x="2873199" y="5482866"/>
            <a:ext cx="18764802" cy="6786402"/>
          </a:xfrm>
          <a:prstGeom prst="rect">
            <a:avLst/>
          </a:prstGeom>
        </p:spPr>
        <p:txBody>
          <a:bodyPr/>
          <a:lstStyle/>
          <a:p>
            <a:pPr marL="0" indent="0" defTabSz="2414016">
              <a:lnSpc>
                <a:spcPct val="80000"/>
              </a:lnSpc>
              <a:defRPr sz="3366"/>
            </a:pPr>
            <a:endParaRPr sz="8316">
              <a:solidFill>
                <a:srgbClr val="000000"/>
              </a:solidFill>
            </a:endParaRPr>
          </a:p>
          <a:p>
            <a:pPr marL="0" indent="0" defTabSz="2414016">
              <a:lnSpc>
                <a:spcPct val="80000"/>
              </a:lnSpc>
              <a:defRPr sz="3959">
                <a:solidFill>
                  <a:srgbClr val="000000"/>
                </a:solidFill>
              </a:defRPr>
            </a:pPr>
            <a:r>
              <a:t>Evgenii Chaikin</a:t>
            </a:r>
            <a:endParaRPr sz="3366"/>
          </a:p>
          <a:p>
            <a:pPr marL="0" indent="0" algn="l" defTabSz="2414016">
              <a:lnSpc>
                <a:spcPct val="80000"/>
              </a:lnSpc>
              <a:defRPr sz="3366"/>
            </a:pPr>
            <a:endParaRPr>
              <a:solidFill>
                <a:srgbClr val="000000"/>
              </a:solidFill>
            </a:endParaRPr>
          </a:p>
          <a:p>
            <a:pPr marL="0" indent="0" defTabSz="2414016">
              <a:lnSpc>
                <a:spcPct val="80000"/>
              </a:lnSpc>
              <a:defRPr sz="3366"/>
            </a:pPr>
            <a:endParaRPr>
              <a:solidFill>
                <a:srgbClr val="000000"/>
              </a:solidFill>
            </a:endParaRPr>
          </a:p>
          <a:p>
            <a:pPr marL="0" indent="0" algn="l" defTabSz="2414016">
              <a:lnSpc>
                <a:spcPct val="80000"/>
              </a:lnSpc>
              <a:defRPr sz="3366"/>
            </a:pPr>
            <a:endParaRPr>
              <a:solidFill>
                <a:srgbClr val="000000"/>
              </a:solidFill>
            </a:endParaRPr>
          </a:p>
          <a:p>
            <a:pPr marL="0" indent="0" defTabSz="2414016">
              <a:lnSpc>
                <a:spcPct val="80000"/>
              </a:lnSpc>
              <a:defRPr sz="3366">
                <a:solidFill>
                  <a:srgbClr val="000000"/>
                </a:solidFill>
              </a:defRPr>
            </a:pPr>
            <a:r>
              <a:t>Leiden Observatory</a:t>
            </a:r>
          </a:p>
          <a:p>
            <a:pPr marL="0" indent="0" defTabSz="2414016">
              <a:lnSpc>
                <a:spcPct val="80000"/>
              </a:lnSpc>
              <a:defRPr sz="3366"/>
            </a:pPr>
            <a:endParaRPr>
              <a:solidFill>
                <a:srgbClr val="000000"/>
              </a:solidFill>
            </a:endParaRPr>
          </a:p>
          <a:p>
            <a:pPr marL="0" indent="0" defTabSz="2414016">
              <a:lnSpc>
                <a:spcPct val="80000"/>
              </a:lnSpc>
              <a:defRPr sz="3366"/>
            </a:pPr>
            <a:endParaRPr>
              <a:solidFill>
                <a:srgbClr val="000000"/>
              </a:solidFill>
            </a:endParaRPr>
          </a:p>
          <a:p>
            <a:pPr marL="0" indent="0" defTabSz="2414016">
              <a:lnSpc>
                <a:spcPct val="80000"/>
              </a:lnSpc>
              <a:defRPr sz="3366"/>
            </a:pPr>
            <a:endParaRPr>
              <a:solidFill>
                <a:srgbClr val="000000"/>
              </a:solidFill>
            </a:endParaRPr>
          </a:p>
          <a:p>
            <a:pPr marL="0" indent="0" defTabSz="2414016">
              <a:lnSpc>
                <a:spcPct val="80000"/>
              </a:lnSpc>
              <a:defRPr sz="3366"/>
            </a:pPr>
            <a:endParaRPr>
              <a:solidFill>
                <a:srgbClr val="000000"/>
              </a:solidFill>
            </a:endParaRPr>
          </a:p>
          <a:p>
            <a:pPr marL="0" indent="0" defTabSz="2414016">
              <a:lnSpc>
                <a:spcPct val="80000"/>
              </a:lnSpc>
              <a:defRPr sz="3366"/>
            </a:pPr>
            <a:endParaRPr>
              <a:solidFill>
                <a:srgbClr val="000000"/>
              </a:solidFill>
            </a:endParaRPr>
          </a:p>
          <a:p>
            <a:pPr marL="0" indent="0" defTabSz="2414016">
              <a:lnSpc>
                <a:spcPct val="80000"/>
              </a:lnSpc>
              <a:defRPr sz="3366"/>
            </a:pPr>
            <a:endParaRPr>
              <a:solidFill>
                <a:srgbClr val="000000"/>
              </a:solidFill>
            </a:endParaRPr>
          </a:p>
          <a:p>
            <a:pPr marL="0" indent="0" defTabSz="2414016">
              <a:lnSpc>
                <a:spcPct val="80000"/>
              </a:lnSpc>
              <a:defRPr sz="3366"/>
            </a:pPr>
            <a:endParaRPr>
              <a:solidFill>
                <a:srgbClr val="000000"/>
              </a:solidFill>
            </a:endParaRPr>
          </a:p>
          <a:p>
            <a:pPr marL="0" indent="0" defTabSz="2414016">
              <a:lnSpc>
                <a:spcPct val="80000"/>
              </a:lnSpc>
              <a:defRPr sz="3366">
                <a:solidFill>
                  <a:srgbClr val="000000"/>
                </a:solidFill>
              </a:defRPr>
            </a:pPr>
            <a:r>
              <a:t>Supervisors: Joop Schaye, Matthieu Schaller</a:t>
            </a:r>
          </a:p>
        </p:txBody>
      </p:sp>
      <p:sp>
        <p:nvSpPr>
          <p:cNvPr id="365" name="Google Shape;57;p13"/>
          <p:cNvSpPr txBox="1"/>
          <p:nvPr/>
        </p:nvSpPr>
        <p:spPr>
          <a:xfrm>
            <a:off x="-122601" y="12473666"/>
            <a:ext cx="24384001" cy="1033701"/>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spAutoFit/>
          </a:bodyPr>
          <a:lstStyle>
            <a:lvl1pPr algn="ctr" defTabSz="2438400">
              <a:lnSpc>
                <a:spcPct val="120000"/>
              </a:lnSpc>
              <a:spcBef>
                <a:spcPts val="1000"/>
              </a:spcBef>
              <a:defRPr sz="3600">
                <a:solidFill>
                  <a:srgbClr val="2C363A"/>
                </a:solidFill>
                <a:latin typeface="Roboto"/>
                <a:ea typeface="Roboto"/>
                <a:cs typeface="Roboto"/>
                <a:sym typeface="Roboto"/>
              </a:defRPr>
            </a:lvl1pPr>
          </a:lstStyle>
          <a:p>
            <a:pPr/>
            <a:r>
              <a:t>October 22, 2024, Ringberg workshop</a:t>
            </a:r>
          </a:p>
        </p:txBody>
      </p:sp>
      <p:pic>
        <p:nvPicPr>
          <p:cNvPr id="366" name="Google Shape;58;p13" descr="Google Shape;58;p13"/>
          <p:cNvPicPr>
            <a:picLocks noChangeAspect="1"/>
          </p:cNvPicPr>
          <p:nvPr/>
        </p:nvPicPr>
        <p:blipFill>
          <a:blip r:embed="rId2">
            <a:extLst/>
          </a:blip>
          <a:srcRect l="0" t="7749" r="0" b="0"/>
          <a:stretch>
            <a:fillRect/>
          </a:stretch>
        </p:blipFill>
        <p:spPr>
          <a:xfrm>
            <a:off x="16284133" y="3367733"/>
            <a:ext cx="6758801" cy="8803401"/>
          </a:xfrm>
          <a:prstGeom prst="rect">
            <a:avLst/>
          </a:prstGeom>
          <a:ln w="12700">
            <a:miter lim="400000"/>
          </a:ln>
        </p:spPr>
      </p:pic>
      <p:pic>
        <p:nvPicPr>
          <p:cNvPr id="367" name="Google Shape;59;p13" descr="Google Shape;59;p13"/>
          <p:cNvPicPr>
            <a:picLocks noChangeAspect="1"/>
          </p:cNvPicPr>
          <p:nvPr/>
        </p:nvPicPr>
        <p:blipFill>
          <a:blip r:embed="rId3">
            <a:extLst/>
          </a:blip>
          <a:stretch>
            <a:fillRect/>
          </a:stretch>
        </p:blipFill>
        <p:spPr>
          <a:xfrm>
            <a:off x="1332466" y="5848000"/>
            <a:ext cx="6514134" cy="6421267"/>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Google Shape;64;p14"/>
          <p:cNvSpPr txBox="1"/>
          <p:nvPr>
            <p:ph type="title"/>
          </p:nvPr>
        </p:nvSpPr>
        <p:spPr>
          <a:xfrm>
            <a:off x="-1" y="109567"/>
            <a:ext cx="22721602" cy="1527201"/>
          </a:xfrm>
          <a:prstGeom prst="rect">
            <a:avLst/>
          </a:prstGeom>
        </p:spPr>
        <p:txBody>
          <a:bodyPr/>
          <a:lstStyle>
            <a:lvl1pPr>
              <a:defRPr sz="6600"/>
            </a:lvl1pPr>
          </a:lstStyle>
          <a:p>
            <a:pPr/>
            <a:r>
              <a:t>The COLIBRE galaxy formation model </a:t>
            </a:r>
          </a:p>
        </p:txBody>
      </p:sp>
      <p:sp>
        <p:nvSpPr>
          <p:cNvPr id="370" name="Google Shape;65;p14"/>
          <p:cNvSpPr txBox="1"/>
          <p:nvPr>
            <p:ph type="body" sz="quarter" idx="1"/>
          </p:nvPr>
        </p:nvSpPr>
        <p:spPr>
          <a:xfrm>
            <a:off x="6686639" y="7073351"/>
            <a:ext cx="12671202" cy="3324802"/>
          </a:xfrm>
          <a:prstGeom prst="rect">
            <a:avLst/>
          </a:prstGeom>
        </p:spPr>
        <p:txBody>
          <a:bodyPr/>
          <a:lstStyle/>
          <a:p>
            <a:pPr marL="0" indent="0">
              <a:lnSpc>
                <a:spcPct val="70000"/>
              </a:lnSpc>
              <a:buSzTx/>
              <a:buNone/>
              <a:defRPr sz="4000"/>
            </a:pPr>
            <a:r>
              <a:t>Hydrodynamical solver: </a:t>
            </a:r>
          </a:p>
          <a:p>
            <a:pPr marL="0" indent="0">
              <a:lnSpc>
                <a:spcPct val="70000"/>
              </a:lnSpc>
              <a:spcBef>
                <a:spcPts val="3200"/>
              </a:spcBef>
              <a:buSzTx/>
              <a:buNone/>
              <a:defRPr b="1" i="1" sz="4000"/>
            </a:pPr>
            <a:r>
              <a:t>Sphenix</a:t>
            </a:r>
            <a:r>
              <a:rPr b="0" i="0"/>
              <a:t> </a:t>
            </a:r>
          </a:p>
          <a:p>
            <a:pPr marL="0" indent="0">
              <a:lnSpc>
                <a:spcPct val="70000"/>
              </a:lnSpc>
              <a:spcBef>
                <a:spcPts val="3200"/>
              </a:spcBef>
              <a:buSzTx/>
              <a:buNone/>
              <a:defRPr sz="3600"/>
            </a:pPr>
            <a:r>
              <a:t>(</a:t>
            </a:r>
            <a:r>
              <a:rPr sz="3200"/>
              <a:t>Borrow et al. 2022</a:t>
            </a:r>
            <a:r>
              <a:t>)</a:t>
            </a:r>
          </a:p>
        </p:txBody>
      </p:sp>
      <p:sp>
        <p:nvSpPr>
          <p:cNvPr id="371" name="Google Shape;66;p14"/>
          <p:cNvSpPr txBox="1"/>
          <p:nvPr>
            <p:ph type="sldNum" sz="quarter" idx="2"/>
          </p:nvPr>
        </p:nvSpPr>
        <p:spPr>
          <a:xfrm>
            <a:off x="21663103" y="12461263"/>
            <a:ext cx="867584" cy="87049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2" name="Google Shape;67;p14" descr="Google Shape;67;p14"/>
          <p:cNvPicPr>
            <a:picLocks noChangeAspect="1"/>
          </p:cNvPicPr>
          <p:nvPr/>
        </p:nvPicPr>
        <p:blipFill>
          <a:blip r:embed="rId2">
            <a:extLst/>
          </a:blip>
          <a:stretch>
            <a:fillRect/>
          </a:stretch>
        </p:blipFill>
        <p:spPr>
          <a:xfrm>
            <a:off x="1374933" y="1979666"/>
            <a:ext cx="5093670" cy="5093671"/>
          </a:xfrm>
          <a:prstGeom prst="rect">
            <a:avLst/>
          </a:prstGeom>
          <a:ln w="12700">
            <a:miter lim="400000"/>
          </a:ln>
        </p:spPr>
      </p:pic>
      <p:pic>
        <p:nvPicPr>
          <p:cNvPr id="373" name="Google Shape;68;p14" descr="Google Shape;68;p14"/>
          <p:cNvPicPr>
            <a:picLocks noChangeAspect="1"/>
          </p:cNvPicPr>
          <p:nvPr/>
        </p:nvPicPr>
        <p:blipFill>
          <a:blip r:embed="rId3">
            <a:extLst/>
          </a:blip>
          <a:stretch>
            <a:fillRect/>
          </a:stretch>
        </p:blipFill>
        <p:spPr>
          <a:xfrm>
            <a:off x="1875399" y="7079018"/>
            <a:ext cx="4718756" cy="4928582"/>
          </a:xfrm>
          <a:prstGeom prst="rect">
            <a:avLst/>
          </a:prstGeom>
          <a:ln w="12700">
            <a:miter lim="400000"/>
          </a:ln>
        </p:spPr>
      </p:pic>
      <p:sp>
        <p:nvSpPr>
          <p:cNvPr id="374" name="Google Shape;69;p14"/>
          <p:cNvSpPr txBox="1"/>
          <p:nvPr/>
        </p:nvSpPr>
        <p:spPr>
          <a:xfrm>
            <a:off x="5971181" y="2373866"/>
            <a:ext cx="8999999" cy="3014401"/>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normAutofit fontScale="100000" lnSpcReduction="0"/>
          </a:bodyPr>
          <a:lstStyle/>
          <a:p>
            <a:pPr defTabSz="2438400">
              <a:lnSpc>
                <a:spcPct val="70000"/>
              </a:lnSpc>
              <a:spcBef>
                <a:spcPts val="0"/>
              </a:spcBef>
              <a:defRPr b="1" sz="4000">
                <a:latin typeface="Arial"/>
                <a:ea typeface="Arial"/>
                <a:cs typeface="Arial"/>
                <a:sym typeface="Arial"/>
              </a:defRPr>
            </a:pPr>
            <a:r>
              <a:t>    </a:t>
            </a:r>
            <a:r>
              <a:rPr b="0"/>
              <a:t> Astrophysical code: </a:t>
            </a:r>
          </a:p>
          <a:p>
            <a:pPr defTabSz="2438400">
              <a:lnSpc>
                <a:spcPct val="70000"/>
              </a:lnSpc>
              <a:spcBef>
                <a:spcPts val="3200"/>
              </a:spcBef>
              <a:defRPr i="1" sz="4000">
                <a:latin typeface="Arial"/>
                <a:ea typeface="Arial"/>
                <a:cs typeface="Arial"/>
                <a:sym typeface="Arial"/>
              </a:defRPr>
            </a:pPr>
            <a:r>
              <a:t>   </a:t>
            </a:r>
            <a:r>
              <a:rPr sz="4400"/>
              <a:t> </a:t>
            </a:r>
            <a:r>
              <a:rPr b="1" sz="4400"/>
              <a:t> Swift</a:t>
            </a:r>
            <a:endParaRPr b="1" sz="4400"/>
          </a:p>
          <a:p>
            <a:pPr defTabSz="2438400">
              <a:lnSpc>
                <a:spcPct val="70000"/>
              </a:lnSpc>
              <a:spcBef>
                <a:spcPts val="3200"/>
              </a:spcBef>
              <a:defRPr sz="4000">
                <a:latin typeface="Arial"/>
                <a:ea typeface="Arial"/>
                <a:cs typeface="Arial"/>
                <a:sym typeface="Arial"/>
              </a:defRPr>
            </a:pPr>
            <a:r>
              <a:t>     </a:t>
            </a:r>
            <a:r>
              <a:rPr sz="3600"/>
              <a:t>(</a:t>
            </a:r>
            <a:r>
              <a:rPr sz="3200"/>
              <a:t>Schaller et al. 2024</a:t>
            </a:r>
            <a:r>
              <a:rPr sz="3600"/>
              <a:t>) </a:t>
            </a:r>
          </a:p>
        </p:txBody>
      </p:sp>
      <p:sp>
        <p:nvSpPr>
          <p:cNvPr id="375" name="Google Shape;70;p14"/>
          <p:cNvSpPr txBox="1"/>
          <p:nvPr/>
        </p:nvSpPr>
        <p:spPr>
          <a:xfrm>
            <a:off x="13749132" y="2373866"/>
            <a:ext cx="8040802" cy="1410401"/>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normAutofit fontScale="100000" lnSpcReduction="0"/>
          </a:bodyPr>
          <a:lstStyle>
            <a:lvl1pPr defTabSz="2438400">
              <a:lnSpc>
                <a:spcPct val="115000"/>
              </a:lnSpc>
              <a:spcBef>
                <a:spcPts val="0"/>
              </a:spcBef>
              <a:defRPr b="1" sz="4000">
                <a:latin typeface="Arial"/>
                <a:ea typeface="Arial"/>
                <a:cs typeface="Arial"/>
                <a:sym typeface="Arial"/>
              </a:defRPr>
            </a:lvl1pPr>
          </a:lstStyle>
          <a:p>
            <a:pPr/>
            <a:r>
              <a:t>COLIBRE development team:</a:t>
            </a:r>
          </a:p>
        </p:txBody>
      </p:sp>
      <p:sp>
        <p:nvSpPr>
          <p:cNvPr id="376" name="Google Shape;71;p14"/>
          <p:cNvSpPr txBox="1"/>
          <p:nvPr/>
        </p:nvSpPr>
        <p:spPr>
          <a:xfrm>
            <a:off x="13844533" y="3243933"/>
            <a:ext cx="6467201" cy="9861599"/>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normAutofit fontScale="100000" lnSpcReduction="0"/>
          </a:bodyPr>
          <a:lstStyle/>
          <a:p>
            <a:pPr defTabSz="2438400">
              <a:lnSpc>
                <a:spcPct val="100000"/>
              </a:lnSpc>
              <a:spcBef>
                <a:spcPts val="0"/>
              </a:spcBef>
              <a:defRPr sz="3200">
                <a:solidFill>
                  <a:srgbClr val="999999"/>
                </a:solidFill>
                <a:latin typeface="Arial"/>
                <a:ea typeface="Arial"/>
                <a:cs typeface="Arial"/>
                <a:sym typeface="Arial"/>
              </a:defRPr>
            </a:pPr>
            <a:r>
              <a:t>Joop Schaye (PI)</a:t>
            </a:r>
          </a:p>
          <a:p>
            <a:pPr defTabSz="2438400">
              <a:lnSpc>
                <a:spcPct val="100000"/>
              </a:lnSpc>
              <a:spcBef>
                <a:spcPts val="0"/>
              </a:spcBef>
              <a:defRPr sz="3200">
                <a:solidFill>
                  <a:srgbClr val="999999"/>
                </a:solidFill>
                <a:latin typeface="Arial"/>
                <a:ea typeface="Arial"/>
                <a:cs typeface="Arial"/>
                <a:sym typeface="Arial"/>
              </a:defRPr>
            </a:pPr>
            <a:r>
              <a:t>Yannick Bahé</a:t>
            </a:r>
          </a:p>
          <a:p>
            <a:pPr defTabSz="2438400">
              <a:lnSpc>
                <a:spcPct val="100000"/>
              </a:lnSpc>
              <a:spcBef>
                <a:spcPts val="0"/>
              </a:spcBef>
              <a:defRPr sz="3200">
                <a:solidFill>
                  <a:srgbClr val="999999"/>
                </a:solidFill>
                <a:latin typeface="Arial"/>
                <a:ea typeface="Arial"/>
                <a:cs typeface="Arial"/>
                <a:sym typeface="Arial"/>
              </a:defRPr>
            </a:pPr>
            <a:r>
              <a:t>Alejandro Benítez-Llambay</a:t>
            </a:r>
          </a:p>
          <a:p>
            <a:pPr defTabSz="2438400">
              <a:lnSpc>
                <a:spcPct val="100000"/>
              </a:lnSpc>
              <a:spcBef>
                <a:spcPts val="0"/>
              </a:spcBef>
              <a:defRPr sz="3200">
                <a:solidFill>
                  <a:srgbClr val="999999"/>
                </a:solidFill>
                <a:latin typeface="Arial"/>
                <a:ea typeface="Arial"/>
                <a:cs typeface="Arial"/>
                <a:sym typeface="Arial"/>
              </a:defRPr>
            </a:pPr>
            <a:r>
              <a:t>Evgenii Chaikin</a:t>
            </a:r>
          </a:p>
          <a:p>
            <a:pPr defTabSz="2438400">
              <a:lnSpc>
                <a:spcPct val="100000"/>
              </a:lnSpc>
              <a:spcBef>
                <a:spcPts val="0"/>
              </a:spcBef>
              <a:defRPr sz="3200">
                <a:solidFill>
                  <a:srgbClr val="999999"/>
                </a:solidFill>
                <a:latin typeface="Arial"/>
                <a:ea typeface="Arial"/>
                <a:cs typeface="Arial"/>
                <a:sym typeface="Arial"/>
              </a:defRPr>
            </a:pPr>
            <a:r>
              <a:t>Camila Correa</a:t>
            </a:r>
          </a:p>
          <a:p>
            <a:pPr defTabSz="2438400">
              <a:lnSpc>
                <a:spcPct val="100000"/>
              </a:lnSpc>
              <a:spcBef>
                <a:spcPts val="0"/>
              </a:spcBef>
              <a:defRPr sz="3200">
                <a:solidFill>
                  <a:srgbClr val="999999"/>
                </a:solidFill>
                <a:latin typeface="Arial"/>
                <a:ea typeface="Arial"/>
                <a:cs typeface="Arial"/>
                <a:sym typeface="Arial"/>
              </a:defRPr>
            </a:pPr>
            <a:r>
              <a:t>Carlos Frenk</a:t>
            </a:r>
          </a:p>
          <a:p>
            <a:pPr defTabSz="2438400">
              <a:lnSpc>
                <a:spcPct val="100000"/>
              </a:lnSpc>
              <a:spcBef>
                <a:spcPts val="0"/>
              </a:spcBef>
              <a:defRPr sz="3200">
                <a:solidFill>
                  <a:srgbClr val="999999"/>
                </a:solidFill>
                <a:latin typeface="Arial"/>
                <a:ea typeface="Arial"/>
                <a:cs typeface="Arial"/>
                <a:sym typeface="Arial"/>
              </a:defRPr>
            </a:pPr>
            <a:r>
              <a:t>Victor Forouhar-Moreno</a:t>
            </a:r>
          </a:p>
          <a:p>
            <a:pPr defTabSz="2438400">
              <a:lnSpc>
                <a:spcPct val="100000"/>
              </a:lnSpc>
              <a:spcBef>
                <a:spcPts val="0"/>
              </a:spcBef>
              <a:defRPr sz="3200">
                <a:solidFill>
                  <a:srgbClr val="999999"/>
                </a:solidFill>
                <a:latin typeface="Arial"/>
                <a:ea typeface="Arial"/>
                <a:cs typeface="Arial"/>
                <a:sym typeface="Arial"/>
              </a:defRPr>
            </a:pPr>
            <a:r>
              <a:t>John Helly</a:t>
            </a:r>
          </a:p>
          <a:p>
            <a:pPr defTabSz="2438400">
              <a:lnSpc>
                <a:spcPct val="100000"/>
              </a:lnSpc>
              <a:spcBef>
                <a:spcPts val="0"/>
              </a:spcBef>
              <a:defRPr sz="3200">
                <a:solidFill>
                  <a:srgbClr val="999999"/>
                </a:solidFill>
                <a:latin typeface="Arial"/>
                <a:ea typeface="Arial"/>
                <a:cs typeface="Arial"/>
                <a:sym typeface="Arial"/>
              </a:defRPr>
            </a:pPr>
            <a:r>
              <a:t>Filip Husko</a:t>
            </a:r>
          </a:p>
          <a:p>
            <a:pPr defTabSz="2438400">
              <a:lnSpc>
                <a:spcPct val="100000"/>
              </a:lnSpc>
              <a:spcBef>
                <a:spcPts val="0"/>
              </a:spcBef>
              <a:defRPr sz="3200">
                <a:solidFill>
                  <a:srgbClr val="999999"/>
                </a:solidFill>
                <a:latin typeface="Arial"/>
                <a:ea typeface="Arial"/>
                <a:cs typeface="Arial"/>
                <a:sym typeface="Arial"/>
              </a:defRPr>
            </a:pPr>
            <a:r>
              <a:t>Rob McGibbon</a:t>
            </a:r>
          </a:p>
          <a:p>
            <a:pPr defTabSz="2438400">
              <a:lnSpc>
                <a:spcPct val="100000"/>
              </a:lnSpc>
              <a:spcBef>
                <a:spcPts val="0"/>
              </a:spcBef>
              <a:defRPr sz="3200">
                <a:solidFill>
                  <a:srgbClr val="999999"/>
                </a:solidFill>
                <a:latin typeface="Arial"/>
                <a:ea typeface="Arial"/>
                <a:cs typeface="Arial"/>
                <a:sym typeface="Arial"/>
              </a:defRPr>
            </a:pPr>
            <a:r>
              <a:t>Folkert Nobels</a:t>
            </a:r>
          </a:p>
          <a:p>
            <a:pPr defTabSz="2438400">
              <a:lnSpc>
                <a:spcPct val="100000"/>
              </a:lnSpc>
              <a:spcBef>
                <a:spcPts val="0"/>
              </a:spcBef>
              <a:defRPr sz="3200">
                <a:solidFill>
                  <a:srgbClr val="999999"/>
                </a:solidFill>
                <a:latin typeface="Arial"/>
                <a:ea typeface="Arial"/>
                <a:cs typeface="Arial"/>
                <a:sym typeface="Arial"/>
              </a:defRPr>
            </a:pPr>
            <a:r>
              <a:t>Sylvia Ploeckinger</a:t>
            </a:r>
          </a:p>
          <a:p>
            <a:pPr defTabSz="2438400">
              <a:lnSpc>
                <a:spcPct val="100000"/>
              </a:lnSpc>
              <a:spcBef>
                <a:spcPts val="0"/>
              </a:spcBef>
              <a:defRPr sz="3200">
                <a:solidFill>
                  <a:srgbClr val="999999"/>
                </a:solidFill>
                <a:latin typeface="Arial"/>
                <a:ea typeface="Arial"/>
                <a:cs typeface="Arial"/>
                <a:sym typeface="Arial"/>
              </a:defRPr>
            </a:pPr>
            <a:r>
              <a:t>Alex Richings</a:t>
            </a:r>
          </a:p>
          <a:p>
            <a:pPr defTabSz="2438400">
              <a:lnSpc>
                <a:spcPct val="100000"/>
              </a:lnSpc>
              <a:spcBef>
                <a:spcPts val="0"/>
              </a:spcBef>
              <a:defRPr sz="3200">
                <a:solidFill>
                  <a:srgbClr val="999999"/>
                </a:solidFill>
                <a:latin typeface="Arial"/>
                <a:ea typeface="Arial"/>
                <a:cs typeface="Arial"/>
                <a:sym typeface="Arial"/>
              </a:defRPr>
            </a:pPr>
            <a:r>
              <a:t>Matthieu Schaller</a:t>
            </a:r>
          </a:p>
          <a:p>
            <a:pPr defTabSz="2438400">
              <a:lnSpc>
                <a:spcPct val="100000"/>
              </a:lnSpc>
              <a:spcBef>
                <a:spcPts val="0"/>
              </a:spcBef>
              <a:defRPr sz="3200">
                <a:solidFill>
                  <a:srgbClr val="999999"/>
                </a:solidFill>
                <a:latin typeface="Arial"/>
                <a:ea typeface="Arial"/>
                <a:cs typeface="Arial"/>
                <a:sym typeface="Arial"/>
              </a:defRPr>
            </a:pPr>
            <a:r>
              <a:t>James Trayford</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Google Shape;76;p15"/>
          <p:cNvSpPr/>
          <p:nvPr/>
        </p:nvSpPr>
        <p:spPr>
          <a:xfrm>
            <a:off x="270199" y="9482466"/>
            <a:ext cx="17532002" cy="2952801"/>
          </a:xfrm>
          <a:prstGeom prst="roundRect">
            <a:avLst>
              <a:gd name="adj" fmla="val 16667"/>
            </a:avLst>
          </a:prstGeom>
          <a:solidFill>
            <a:srgbClr val="EEEEEE"/>
          </a:solidFill>
          <a:ln w="25400">
            <a:solidFill>
              <a:srgbClr val="595959"/>
            </a:solidFill>
          </a:ln>
        </p:spPr>
        <p:txBody>
          <a:bodyPr lIns="0" tIns="0" rIns="0" bIns="0" anchor="ctr"/>
          <a:lstStyle/>
          <a:p>
            <a:pPr algn="ctr" defTabSz="2438400">
              <a:lnSpc>
                <a:spcPct val="100000"/>
              </a:lnSpc>
              <a:spcBef>
                <a:spcPts val="0"/>
              </a:spcBef>
              <a:defRPr sz="3600">
                <a:latin typeface="Arial"/>
                <a:ea typeface="Arial"/>
                <a:cs typeface="Arial"/>
                <a:sym typeface="Arial"/>
              </a:defRPr>
            </a:pPr>
          </a:p>
        </p:txBody>
      </p:sp>
      <p:sp>
        <p:nvSpPr>
          <p:cNvPr id="379" name="Google Shape;77;p15"/>
          <p:cNvSpPr/>
          <p:nvPr/>
        </p:nvSpPr>
        <p:spPr>
          <a:xfrm>
            <a:off x="6802399" y="5658399"/>
            <a:ext cx="17532002" cy="2952802"/>
          </a:xfrm>
          <a:prstGeom prst="roundRect">
            <a:avLst>
              <a:gd name="adj" fmla="val 16667"/>
            </a:avLst>
          </a:prstGeom>
          <a:solidFill>
            <a:srgbClr val="EEEEEE"/>
          </a:solidFill>
          <a:ln w="25400">
            <a:solidFill>
              <a:srgbClr val="595959"/>
            </a:solidFill>
          </a:ln>
        </p:spPr>
        <p:txBody>
          <a:bodyPr lIns="0" tIns="0" rIns="0" bIns="0" anchor="ctr"/>
          <a:lstStyle/>
          <a:p>
            <a:pPr algn="ctr" defTabSz="2438400">
              <a:lnSpc>
                <a:spcPct val="100000"/>
              </a:lnSpc>
              <a:spcBef>
                <a:spcPts val="0"/>
              </a:spcBef>
              <a:defRPr sz="3600">
                <a:latin typeface="Arial"/>
                <a:ea typeface="Arial"/>
                <a:cs typeface="Arial"/>
                <a:sym typeface="Arial"/>
              </a:defRPr>
            </a:pPr>
          </a:p>
        </p:txBody>
      </p:sp>
      <p:sp>
        <p:nvSpPr>
          <p:cNvPr id="380" name="Google Shape;78;p15"/>
          <p:cNvSpPr/>
          <p:nvPr/>
        </p:nvSpPr>
        <p:spPr>
          <a:xfrm>
            <a:off x="270199" y="2129733"/>
            <a:ext cx="23617601" cy="2812801"/>
          </a:xfrm>
          <a:prstGeom prst="roundRect">
            <a:avLst>
              <a:gd name="adj" fmla="val 16667"/>
            </a:avLst>
          </a:prstGeom>
          <a:solidFill>
            <a:srgbClr val="EEEEEE"/>
          </a:solidFill>
          <a:ln w="25400">
            <a:solidFill>
              <a:srgbClr val="595959"/>
            </a:solidFill>
          </a:ln>
        </p:spPr>
        <p:txBody>
          <a:bodyPr lIns="0" tIns="0" rIns="0" bIns="0" anchor="ctr"/>
          <a:lstStyle/>
          <a:p>
            <a:pPr algn="ctr" defTabSz="2438400">
              <a:lnSpc>
                <a:spcPct val="100000"/>
              </a:lnSpc>
              <a:spcBef>
                <a:spcPts val="0"/>
              </a:spcBef>
              <a:defRPr sz="3600">
                <a:latin typeface="Arial"/>
                <a:ea typeface="Arial"/>
                <a:cs typeface="Arial"/>
                <a:sym typeface="Arial"/>
              </a:defRPr>
            </a:pPr>
          </a:p>
        </p:txBody>
      </p:sp>
      <p:sp>
        <p:nvSpPr>
          <p:cNvPr id="381" name="Google Shape;79;p15"/>
          <p:cNvSpPr txBox="1"/>
          <p:nvPr>
            <p:ph type="body" sz="quarter" idx="1"/>
          </p:nvPr>
        </p:nvSpPr>
        <p:spPr>
          <a:xfrm>
            <a:off x="49599" y="2749599"/>
            <a:ext cx="24284801" cy="1796002"/>
          </a:xfrm>
          <a:prstGeom prst="rect">
            <a:avLst/>
          </a:prstGeom>
        </p:spPr>
        <p:txBody>
          <a:bodyPr/>
          <a:lstStyle/>
          <a:p>
            <a:pPr marL="949776" indent="-813516" defTabSz="2414016">
              <a:lnSpc>
                <a:spcPct val="150000"/>
              </a:lnSpc>
              <a:buSzPts val="3500"/>
              <a:defRPr b="1" sz="3564"/>
            </a:pPr>
            <a:r>
              <a:t>Non-equilibrium</a:t>
            </a:r>
            <a:r>
              <a:rPr b="0"/>
              <a:t> chemistry solver CHIMES (</a:t>
            </a:r>
            <a:r>
              <a:rPr b="0" sz="3168"/>
              <a:t>Richings et al. 2014</a:t>
            </a:r>
            <a:r>
              <a:rPr b="0"/>
              <a:t>) for</a:t>
            </a:r>
            <a:r>
              <a:t> H </a:t>
            </a:r>
            <a:r>
              <a:rPr b="0"/>
              <a:t>and</a:t>
            </a:r>
            <a:r>
              <a:t> He</a:t>
            </a:r>
          </a:p>
          <a:p>
            <a:pPr marL="949776" indent="-813516" defTabSz="2414016">
              <a:lnSpc>
                <a:spcPct val="150000"/>
              </a:lnSpc>
              <a:buSzPts val="3500"/>
              <a:defRPr sz="3564"/>
            </a:pPr>
            <a:r>
              <a:t>Metal cooling by (an updated version of) the Ploeckinger &amp; Schaye (2020) equilibrium cooling tables</a:t>
            </a:r>
          </a:p>
        </p:txBody>
      </p:sp>
      <p:sp>
        <p:nvSpPr>
          <p:cNvPr id="382" name="Google Shape;80;p15"/>
          <p:cNvSpPr txBox="1"/>
          <p:nvPr>
            <p:ph type="sldNum" sz="quarter" idx="2"/>
          </p:nvPr>
        </p:nvSpPr>
        <p:spPr>
          <a:xfrm>
            <a:off x="23188838" y="12524796"/>
            <a:ext cx="867584"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3" name="Google Shape;81;p15"/>
          <p:cNvSpPr txBox="1"/>
          <p:nvPr>
            <p:ph type="title"/>
          </p:nvPr>
        </p:nvSpPr>
        <p:spPr>
          <a:xfrm>
            <a:off x="-1" y="109567"/>
            <a:ext cx="22721602" cy="1527201"/>
          </a:xfrm>
          <a:prstGeom prst="rect">
            <a:avLst/>
          </a:prstGeom>
        </p:spPr>
        <p:txBody>
          <a:bodyPr/>
          <a:lstStyle>
            <a:lvl1pPr>
              <a:defRPr sz="6600"/>
            </a:lvl1pPr>
          </a:lstStyle>
          <a:p>
            <a:pPr/>
            <a:r>
              <a:t>Cooling, chemistry, and dust</a:t>
            </a:r>
          </a:p>
        </p:txBody>
      </p:sp>
      <p:sp>
        <p:nvSpPr>
          <p:cNvPr id="384" name="Google Shape;82;p15"/>
          <p:cNvSpPr txBox="1"/>
          <p:nvPr/>
        </p:nvSpPr>
        <p:spPr>
          <a:xfrm>
            <a:off x="7090398" y="6560634"/>
            <a:ext cx="17244003" cy="2050401"/>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normAutofit fontScale="100000" lnSpcReduction="0"/>
          </a:bodyPr>
          <a:lstStyle/>
          <a:p>
            <a:pPr marL="956128" indent="-816428" defTabSz="2438400">
              <a:lnSpc>
                <a:spcPct val="115000"/>
              </a:lnSpc>
              <a:spcBef>
                <a:spcPts val="0"/>
              </a:spcBef>
              <a:buClr>
                <a:srgbClr val="000000"/>
              </a:buClr>
              <a:buSzPts val="3600"/>
              <a:buFont typeface="Arial"/>
              <a:buChar char="●"/>
              <a:defRPr sz="3600">
                <a:latin typeface="Arial"/>
                <a:ea typeface="Arial"/>
                <a:cs typeface="Arial"/>
                <a:sym typeface="Arial"/>
              </a:defRPr>
            </a:pPr>
            <a:r>
              <a:t>H, He, C, N, O, Ne, Mg, Si, Fe, Sr, Ba, and Eu are individually tracked</a:t>
            </a:r>
          </a:p>
          <a:p>
            <a:pPr marL="956128" indent="-816428" defTabSz="2438400">
              <a:lnSpc>
                <a:spcPct val="115000"/>
              </a:lnSpc>
              <a:spcBef>
                <a:spcPts val="0"/>
              </a:spcBef>
              <a:buClr>
                <a:srgbClr val="000000"/>
              </a:buClr>
              <a:buSzPts val="3600"/>
              <a:buFont typeface="Arial"/>
              <a:buChar char="●"/>
              <a:defRPr sz="3600">
                <a:latin typeface="Arial"/>
                <a:ea typeface="Arial"/>
                <a:cs typeface="Arial"/>
                <a:sym typeface="Arial"/>
              </a:defRPr>
            </a:pPr>
            <a:r>
              <a:t>A turbulent mixing model for </a:t>
            </a:r>
            <a:r>
              <a:rPr b="1"/>
              <a:t>diffusion</a:t>
            </a:r>
            <a:r>
              <a:t> (</a:t>
            </a:r>
            <a:r>
              <a:rPr sz="3200"/>
              <a:t>Correa et al., in prep.</a:t>
            </a:r>
            <a:r>
              <a:t>)</a:t>
            </a:r>
          </a:p>
        </p:txBody>
      </p:sp>
      <p:sp>
        <p:nvSpPr>
          <p:cNvPr id="385" name="Google Shape;83;p15"/>
          <p:cNvSpPr txBox="1"/>
          <p:nvPr/>
        </p:nvSpPr>
        <p:spPr>
          <a:xfrm>
            <a:off x="424266" y="1970133"/>
            <a:ext cx="3305601" cy="1087940"/>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normAutofit fontScale="100000" lnSpcReduction="0"/>
          </a:bodyPr>
          <a:lstStyle>
            <a:lvl1pPr defTabSz="2438400">
              <a:lnSpc>
                <a:spcPct val="150000"/>
              </a:lnSpc>
              <a:spcBef>
                <a:spcPts val="3200"/>
              </a:spcBef>
              <a:defRPr b="1" sz="4200">
                <a:solidFill>
                  <a:srgbClr val="0000FF"/>
                </a:solidFill>
                <a:latin typeface="Arial"/>
                <a:ea typeface="Arial"/>
                <a:cs typeface="Arial"/>
                <a:sym typeface="Arial"/>
              </a:defRPr>
            </a:lvl1pPr>
          </a:lstStyle>
          <a:p>
            <a:pPr/>
            <a:r>
              <a:t>Cooling:</a:t>
            </a:r>
          </a:p>
        </p:txBody>
      </p:sp>
      <p:sp>
        <p:nvSpPr>
          <p:cNvPr id="386" name="Google Shape;84;p15"/>
          <p:cNvSpPr txBox="1"/>
          <p:nvPr/>
        </p:nvSpPr>
        <p:spPr>
          <a:xfrm>
            <a:off x="7401466" y="5658367"/>
            <a:ext cx="3930401" cy="1087941"/>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normAutofit fontScale="100000" lnSpcReduction="0"/>
          </a:bodyPr>
          <a:lstStyle>
            <a:lvl1pPr defTabSz="2438400">
              <a:lnSpc>
                <a:spcPct val="150000"/>
              </a:lnSpc>
              <a:spcBef>
                <a:spcPts val="3200"/>
              </a:spcBef>
              <a:defRPr b="1" sz="4200">
                <a:solidFill>
                  <a:srgbClr val="0000FF"/>
                </a:solidFill>
                <a:latin typeface="Arial"/>
                <a:ea typeface="Arial"/>
                <a:cs typeface="Arial"/>
                <a:sym typeface="Arial"/>
              </a:defRPr>
            </a:lvl1pPr>
          </a:lstStyle>
          <a:p>
            <a:pPr/>
            <a:r>
              <a:t>Chemistry:</a:t>
            </a:r>
          </a:p>
        </p:txBody>
      </p:sp>
      <p:sp>
        <p:nvSpPr>
          <p:cNvPr id="387" name="Google Shape;85;p15"/>
          <p:cNvSpPr txBox="1"/>
          <p:nvPr/>
        </p:nvSpPr>
        <p:spPr>
          <a:xfrm>
            <a:off x="424266" y="9703599"/>
            <a:ext cx="3930401" cy="1087941"/>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normAutofit fontScale="100000" lnSpcReduction="0"/>
          </a:bodyPr>
          <a:lstStyle>
            <a:lvl1pPr defTabSz="2438400">
              <a:lnSpc>
                <a:spcPct val="150000"/>
              </a:lnSpc>
              <a:spcBef>
                <a:spcPts val="3200"/>
              </a:spcBef>
              <a:defRPr b="1" sz="4200">
                <a:solidFill>
                  <a:srgbClr val="0000FF"/>
                </a:solidFill>
                <a:latin typeface="Arial"/>
                <a:ea typeface="Arial"/>
                <a:cs typeface="Arial"/>
                <a:sym typeface="Arial"/>
              </a:defRPr>
            </a:lvl1pPr>
          </a:lstStyle>
          <a:p>
            <a:pPr/>
            <a:r>
              <a:t>Dust:</a:t>
            </a:r>
          </a:p>
        </p:txBody>
      </p:sp>
      <p:sp>
        <p:nvSpPr>
          <p:cNvPr id="388" name="Google Shape;86;p15"/>
          <p:cNvSpPr txBox="1"/>
          <p:nvPr/>
        </p:nvSpPr>
        <p:spPr>
          <a:xfrm>
            <a:off x="387599" y="10626133"/>
            <a:ext cx="16396001" cy="2050401"/>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normAutofit fontScale="100000" lnSpcReduction="0"/>
          </a:bodyPr>
          <a:lstStyle/>
          <a:p>
            <a:pPr marL="956128" indent="-816428" defTabSz="2438400">
              <a:lnSpc>
                <a:spcPct val="115000"/>
              </a:lnSpc>
              <a:spcBef>
                <a:spcPts val="0"/>
              </a:spcBef>
              <a:buClr>
                <a:srgbClr val="000000"/>
              </a:buClr>
              <a:buSzPts val="3600"/>
              <a:buFont typeface="Arial"/>
              <a:buChar char="●"/>
              <a:defRPr sz="3600">
                <a:latin typeface="Arial"/>
                <a:ea typeface="Arial"/>
                <a:cs typeface="Arial"/>
                <a:sym typeface="Arial"/>
              </a:defRPr>
            </a:pPr>
            <a:r>
              <a:t>A 3-species, 2-grain sizes </a:t>
            </a:r>
            <a:r>
              <a:rPr b="1"/>
              <a:t>dust evolution</a:t>
            </a:r>
            <a:r>
              <a:t> model coupled to the chemistry (</a:t>
            </a:r>
            <a:r>
              <a:rPr sz="3200"/>
              <a:t>Trayford et al., in prep.</a:t>
            </a:r>
            <a:r>
              <a:t>)</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Google Shape;91;p16"/>
          <p:cNvSpPr txBox="1"/>
          <p:nvPr>
            <p:ph type="body" idx="1"/>
          </p:nvPr>
        </p:nvSpPr>
        <p:spPr>
          <a:xfrm>
            <a:off x="200799" y="2644133"/>
            <a:ext cx="18760002" cy="10500001"/>
          </a:xfrm>
          <a:prstGeom prst="rect">
            <a:avLst/>
          </a:prstGeom>
        </p:spPr>
        <p:txBody>
          <a:bodyPr/>
          <a:lstStyle/>
          <a:p>
            <a:pPr marL="0" indent="0">
              <a:lnSpc>
                <a:spcPct val="135000"/>
              </a:lnSpc>
              <a:buSzTx/>
              <a:buNone/>
              <a:defRPr b="1" sz="3400"/>
            </a:pPr>
            <a:r>
              <a:t>Star formation</a:t>
            </a:r>
            <a:r>
              <a:rPr b="0"/>
              <a:t>: grav. instability criterion with the Schmidt star-formation law (</a:t>
            </a:r>
            <a:r>
              <a:rPr b="0" sz="3200"/>
              <a:t>Nobels et al., 2024</a:t>
            </a:r>
            <a:r>
              <a:rPr b="0"/>
              <a:t>) </a:t>
            </a:r>
            <a:endParaRPr sz="4000"/>
          </a:p>
          <a:p>
            <a:pPr marL="0" indent="0">
              <a:lnSpc>
                <a:spcPct val="135000"/>
              </a:lnSpc>
              <a:spcBef>
                <a:spcPts val="3200"/>
              </a:spcBef>
              <a:buSzTx/>
              <a:buNone/>
              <a:defRPr b="1" sz="3400"/>
            </a:pPr>
            <a:r>
              <a:t>Chemical enrichment: </a:t>
            </a:r>
            <a:r>
              <a:rPr b="0"/>
              <a:t>AGB stars, type-Ia SNe, type-II SNe, neutron star mergers, common envelope jets SNe, and collapsars</a:t>
            </a:r>
            <a:endParaRPr sz="4000"/>
          </a:p>
          <a:p>
            <a:pPr marL="0" indent="0">
              <a:lnSpc>
                <a:spcPct val="135000"/>
              </a:lnSpc>
              <a:spcBef>
                <a:spcPts val="3200"/>
              </a:spcBef>
              <a:buSzTx/>
              <a:buNone/>
              <a:defRPr sz="3600"/>
            </a:pPr>
            <a:endParaRPr sz="4000"/>
          </a:p>
          <a:p>
            <a:pPr marL="0" indent="0">
              <a:lnSpc>
                <a:spcPct val="135000"/>
              </a:lnSpc>
              <a:spcBef>
                <a:spcPts val="3200"/>
              </a:spcBef>
              <a:buSzTx/>
              <a:buNone/>
              <a:defRPr b="1" sz="3400"/>
            </a:pPr>
            <a:r>
              <a:t>Energy &amp; momentum feedback</a:t>
            </a:r>
            <a:r>
              <a:rPr b="0"/>
              <a:t>:</a:t>
            </a:r>
            <a:endParaRPr sz="4000"/>
          </a:p>
          <a:p>
            <a:pPr marL="968801" indent="-828307">
              <a:lnSpc>
                <a:spcPct val="135000"/>
              </a:lnSpc>
              <a:spcBef>
                <a:spcPts val="3200"/>
              </a:spcBef>
              <a:buSzPct val="100000"/>
              <a:defRPr sz="3400"/>
            </a:pPr>
            <a:r>
              <a:t>HII regions, stellar winds, and radiation pressure (</a:t>
            </a:r>
            <a:r>
              <a:rPr sz="3200"/>
              <a:t>Benitez-Llambay, </a:t>
            </a:r>
            <a:r>
              <a:rPr sz="2800"/>
              <a:t>Ploeckinger</a:t>
            </a:r>
            <a:r>
              <a:rPr sz="3200"/>
              <a:t> et al., in prep</a:t>
            </a:r>
            <a:r>
              <a:t>)</a:t>
            </a:r>
            <a:endParaRPr sz="4000"/>
          </a:p>
          <a:p>
            <a:pPr marL="968801" indent="-828307">
              <a:lnSpc>
                <a:spcPct val="135000"/>
              </a:lnSpc>
              <a:buSzPct val="100000"/>
              <a:defRPr sz="3400"/>
            </a:pPr>
            <a:r>
              <a:t>Stochastic isotropic type-Ia and CC SN feedback </a:t>
            </a:r>
            <a:r>
              <a:rPr sz="3200"/>
              <a:t>(based on Chaikin et al. 2022, 2023)</a:t>
            </a:r>
          </a:p>
        </p:txBody>
      </p:sp>
      <p:sp>
        <p:nvSpPr>
          <p:cNvPr id="391" name="Google Shape;92;p16"/>
          <p:cNvSpPr txBox="1"/>
          <p:nvPr>
            <p:ph type="sldNum" sz="quarter" idx="2"/>
          </p:nvPr>
        </p:nvSpPr>
        <p:spPr>
          <a:xfrm>
            <a:off x="23188838" y="12524796"/>
            <a:ext cx="867584"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2" name="Google Shape;93;p16"/>
          <p:cNvSpPr txBox="1"/>
          <p:nvPr>
            <p:ph type="title"/>
          </p:nvPr>
        </p:nvSpPr>
        <p:spPr>
          <a:xfrm>
            <a:off x="-1" y="109567"/>
            <a:ext cx="22721602" cy="1527201"/>
          </a:xfrm>
          <a:prstGeom prst="rect">
            <a:avLst/>
          </a:prstGeom>
        </p:spPr>
        <p:txBody>
          <a:bodyPr/>
          <a:lstStyle>
            <a:lvl1pPr>
              <a:defRPr sz="6600"/>
            </a:lvl1pPr>
          </a:lstStyle>
          <a:p>
            <a:pPr/>
            <a:r>
              <a:t>Star formation and stellar feedback</a:t>
            </a:r>
          </a:p>
        </p:txBody>
      </p:sp>
      <p:pic>
        <p:nvPicPr>
          <p:cNvPr id="393" name="Google Shape;94;p16" descr="Google Shape;94;p16"/>
          <p:cNvPicPr>
            <a:picLocks noChangeAspect="1"/>
          </p:cNvPicPr>
          <p:nvPr/>
        </p:nvPicPr>
        <p:blipFill>
          <a:blip r:embed="rId2">
            <a:extLst/>
          </a:blip>
          <a:stretch>
            <a:fillRect/>
          </a:stretch>
        </p:blipFill>
        <p:spPr>
          <a:xfrm>
            <a:off x="19157706" y="1986733"/>
            <a:ext cx="4133508" cy="3513222"/>
          </a:xfrm>
          <a:prstGeom prst="rect">
            <a:avLst/>
          </a:prstGeom>
          <a:ln w="12700">
            <a:miter lim="400000"/>
          </a:ln>
        </p:spPr>
      </p:pic>
      <p:pic>
        <p:nvPicPr>
          <p:cNvPr id="394" name="Google Shape;95;p16" descr="Google Shape;95;p16"/>
          <p:cNvPicPr>
            <a:picLocks noChangeAspect="1"/>
          </p:cNvPicPr>
          <p:nvPr/>
        </p:nvPicPr>
        <p:blipFill>
          <a:blip r:embed="rId3">
            <a:extLst/>
          </a:blip>
          <a:stretch>
            <a:fillRect/>
          </a:stretch>
        </p:blipFill>
        <p:spPr>
          <a:xfrm>
            <a:off x="18993921" y="5516368"/>
            <a:ext cx="4297289" cy="3728473"/>
          </a:xfrm>
          <a:prstGeom prst="rect">
            <a:avLst/>
          </a:prstGeom>
          <a:ln w="12700">
            <a:miter lim="400000"/>
          </a:ln>
        </p:spPr>
      </p:pic>
      <p:pic>
        <p:nvPicPr>
          <p:cNvPr id="395" name="Google Shape;96;p16" descr="Google Shape;96;p16"/>
          <p:cNvPicPr>
            <a:picLocks noChangeAspect="1"/>
          </p:cNvPicPr>
          <p:nvPr/>
        </p:nvPicPr>
        <p:blipFill>
          <a:blip r:embed="rId4">
            <a:extLst/>
          </a:blip>
          <a:stretch>
            <a:fillRect/>
          </a:stretch>
        </p:blipFill>
        <p:spPr>
          <a:xfrm>
            <a:off x="18960865" y="9165146"/>
            <a:ext cx="4363404" cy="3728455"/>
          </a:xfrm>
          <a:prstGeom prst="rect">
            <a:avLst/>
          </a:prstGeom>
          <a:ln w="12700">
            <a:miter lim="400000"/>
          </a:ln>
        </p:spPr>
      </p:pic>
      <p:sp>
        <p:nvSpPr>
          <p:cNvPr id="396" name="Google Shape;97;p16"/>
          <p:cNvSpPr txBox="1"/>
          <p:nvPr/>
        </p:nvSpPr>
        <p:spPr>
          <a:xfrm>
            <a:off x="17881734" y="12612534"/>
            <a:ext cx="6521602" cy="1163429"/>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normAutofit fontScale="100000" lnSpcReduction="0"/>
          </a:bodyPr>
          <a:lstStyle>
            <a:lvl1pPr defTabSz="2389632">
              <a:lnSpc>
                <a:spcPct val="100000"/>
              </a:lnSpc>
              <a:spcBef>
                <a:spcPts val="3100"/>
              </a:spcBef>
              <a:defRPr b="1" sz="2352">
                <a:solidFill>
                  <a:srgbClr val="9E9E9E"/>
                </a:solidFill>
                <a:latin typeface="Arial"/>
                <a:ea typeface="Arial"/>
                <a:cs typeface="Arial"/>
                <a:sym typeface="Arial"/>
              </a:defRPr>
            </a:lvl1pPr>
          </a:lstStyle>
          <a:p>
            <a:pPr/>
            <a:r>
              <a:t>Tests of COLIBRE star formation prescription (Nobels et al., 2024)</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Google Shape;102;p17"/>
          <p:cNvSpPr txBox="1"/>
          <p:nvPr>
            <p:ph type="body" idx="1"/>
          </p:nvPr>
        </p:nvSpPr>
        <p:spPr>
          <a:xfrm>
            <a:off x="-1" y="2670066"/>
            <a:ext cx="22593602" cy="9647201"/>
          </a:xfrm>
          <a:prstGeom prst="rect">
            <a:avLst/>
          </a:prstGeom>
        </p:spPr>
        <p:txBody>
          <a:bodyPr/>
          <a:lstStyle/>
          <a:p>
            <a:pPr marL="961117" indent="-824592">
              <a:lnSpc>
                <a:spcPct val="150000"/>
              </a:lnSpc>
              <a:buSzPts val="3600"/>
              <a:defRPr b="1" sz="3600"/>
            </a:pPr>
            <a:r>
              <a:t>Mass accretion</a:t>
            </a:r>
            <a:r>
              <a:rPr b="0"/>
              <a:t>: Bondi-Hoyle (+ Krumholz et al. 2006 corrections for vorticity &amp; turbulence)</a:t>
            </a:r>
          </a:p>
          <a:p>
            <a:pPr marL="961117" indent="-824592">
              <a:lnSpc>
                <a:spcPct val="150000"/>
              </a:lnSpc>
              <a:buSzPts val="3600"/>
              <a:defRPr sz="3600"/>
            </a:pPr>
            <a:r>
              <a:t>Accreted mass continuously nibbled from the gas (</a:t>
            </a:r>
            <a:r>
              <a:rPr sz="3400"/>
              <a:t>Bahé et al. 2022</a:t>
            </a:r>
            <a:r>
              <a:t>)</a:t>
            </a:r>
          </a:p>
          <a:p>
            <a:pPr marL="961117" indent="-824592">
              <a:lnSpc>
                <a:spcPct val="150000"/>
              </a:lnSpc>
              <a:buSzPts val="3600"/>
              <a:defRPr b="1" sz="3600"/>
            </a:pPr>
            <a:r>
              <a:t>Dynamical friction</a:t>
            </a:r>
            <a:r>
              <a:rPr b="0"/>
              <a:t>: BHe `re-position’ towards lower gravitational potential (</a:t>
            </a:r>
            <a:r>
              <a:rPr b="0" sz="3400"/>
              <a:t>Bahé et al. 2022</a:t>
            </a:r>
            <a:r>
              <a:rPr b="0"/>
              <a:t>)</a:t>
            </a:r>
          </a:p>
        </p:txBody>
      </p:sp>
      <p:sp>
        <p:nvSpPr>
          <p:cNvPr id="399" name="Google Shape;103;p17"/>
          <p:cNvSpPr txBox="1"/>
          <p:nvPr>
            <p:ph type="sldNum" sz="quarter" idx="2"/>
          </p:nvPr>
        </p:nvSpPr>
        <p:spPr>
          <a:xfrm>
            <a:off x="23188838" y="12524796"/>
            <a:ext cx="867584"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0" name="Google Shape;104;p17"/>
          <p:cNvSpPr txBox="1"/>
          <p:nvPr>
            <p:ph type="title"/>
          </p:nvPr>
        </p:nvSpPr>
        <p:spPr>
          <a:xfrm>
            <a:off x="-1" y="109567"/>
            <a:ext cx="22721602" cy="1527201"/>
          </a:xfrm>
          <a:prstGeom prst="rect">
            <a:avLst/>
          </a:prstGeom>
        </p:spPr>
        <p:txBody>
          <a:bodyPr/>
          <a:lstStyle>
            <a:lvl1pPr>
              <a:defRPr sz="6600"/>
            </a:lvl1pPr>
          </a:lstStyle>
          <a:p>
            <a:pPr/>
            <a:r>
              <a:t>Black holes and AGN feedback</a:t>
            </a:r>
          </a:p>
        </p:txBody>
      </p:sp>
      <p:pic>
        <p:nvPicPr>
          <p:cNvPr id="401" name="Google Shape;105;p17" descr="Google Shape;105;p17"/>
          <p:cNvPicPr>
            <a:picLocks noChangeAspect="1"/>
          </p:cNvPicPr>
          <p:nvPr/>
        </p:nvPicPr>
        <p:blipFill>
          <a:blip r:embed="rId2">
            <a:extLst/>
          </a:blip>
          <a:stretch>
            <a:fillRect/>
          </a:stretch>
        </p:blipFill>
        <p:spPr>
          <a:xfrm>
            <a:off x="16019267" y="5365000"/>
            <a:ext cx="7312264" cy="7642470"/>
          </a:xfrm>
          <a:prstGeom prst="rect">
            <a:avLst/>
          </a:prstGeom>
          <a:ln w="12700">
            <a:miter lim="400000"/>
          </a:ln>
        </p:spPr>
      </p:pic>
      <p:sp>
        <p:nvSpPr>
          <p:cNvPr id="413" name="Google Shape;106;p17"/>
          <p:cNvSpPr/>
          <p:nvPr/>
        </p:nvSpPr>
        <p:spPr>
          <a:xfrm>
            <a:off x="7995920" y="8229600"/>
            <a:ext cx="4008121" cy="11785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428"/>
                </a:lnTo>
                <a:lnTo>
                  <a:pt x="21600" y="10428"/>
                </a:lnTo>
                <a:lnTo>
                  <a:pt x="21600" y="21600"/>
                </a:lnTo>
              </a:path>
            </a:pathLst>
          </a:custGeom>
          <a:ln w="50800">
            <a:solidFill>
              <a:srgbClr val="D9D9D9"/>
            </a:solidFill>
            <a:miter lim="8000"/>
          </a:ln>
        </p:spPr>
        <p:txBody>
          <a:bodyPr/>
          <a:lstStyle/>
          <a:p>
            <a:pPr/>
          </a:p>
        </p:txBody>
      </p:sp>
      <p:sp>
        <p:nvSpPr>
          <p:cNvPr id="414" name="Google Shape;109;p17"/>
          <p:cNvSpPr/>
          <p:nvPr/>
        </p:nvSpPr>
        <p:spPr>
          <a:xfrm>
            <a:off x="4060190" y="8229600"/>
            <a:ext cx="3935730" cy="11785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0428"/>
                </a:lnTo>
                <a:lnTo>
                  <a:pt x="21600" y="10428"/>
                </a:lnTo>
                <a:lnTo>
                  <a:pt x="21600" y="0"/>
                </a:lnTo>
              </a:path>
            </a:pathLst>
          </a:custGeom>
          <a:ln w="50800">
            <a:solidFill>
              <a:srgbClr val="D9D9D9"/>
            </a:solidFill>
            <a:miter lim="8000"/>
          </a:ln>
        </p:spPr>
        <p:txBody>
          <a:bodyPr/>
          <a:lstStyle/>
          <a:p>
            <a:pPr/>
          </a:p>
        </p:txBody>
      </p:sp>
      <p:grpSp>
        <p:nvGrpSpPr>
          <p:cNvPr id="406" name="Google Shape;107;p17"/>
          <p:cNvGrpSpPr/>
          <p:nvPr/>
        </p:nvGrpSpPr>
        <p:grpSpPr>
          <a:xfrm>
            <a:off x="2915066" y="7150125"/>
            <a:ext cx="10163201" cy="1079750"/>
            <a:chOff x="0" y="-138"/>
            <a:chExt cx="10163199" cy="1079749"/>
          </a:xfrm>
        </p:grpSpPr>
        <p:sp>
          <p:nvSpPr>
            <p:cNvPr id="404" name="Rectangle"/>
            <p:cNvSpPr/>
            <p:nvPr/>
          </p:nvSpPr>
          <p:spPr>
            <a:xfrm>
              <a:off x="0" y="65336"/>
              <a:ext cx="10163200" cy="948801"/>
            </a:xfrm>
            <a:prstGeom prst="rect">
              <a:avLst/>
            </a:prstGeom>
            <a:noFill/>
            <a:ln w="50800" cap="flat">
              <a:solidFill>
                <a:srgbClr val="D9D9D9"/>
              </a:solidFill>
              <a:prstDash val="solid"/>
              <a:round/>
            </a:ln>
            <a:effectLst/>
          </p:spPr>
          <p:txBody>
            <a:bodyPr wrap="square" lIns="0" tIns="0" rIns="0" bIns="0" numCol="1" anchor="ctr">
              <a:noAutofit/>
            </a:bodyPr>
            <a:lstStyle/>
            <a:p>
              <a:pPr defTabSz="2438400">
                <a:lnSpc>
                  <a:spcPct val="100000"/>
                </a:lnSpc>
                <a:spcBef>
                  <a:spcPts val="3200"/>
                </a:spcBef>
                <a:defRPr sz="1800">
                  <a:solidFill>
                    <a:srgbClr val="A7291E"/>
                  </a:solidFill>
                  <a:latin typeface="Roboto"/>
                  <a:ea typeface="Roboto"/>
                  <a:cs typeface="Roboto"/>
                  <a:sym typeface="Roboto"/>
                </a:defRPr>
              </a:pPr>
            </a:p>
          </p:txBody>
        </p:sp>
        <p:sp>
          <p:nvSpPr>
            <p:cNvPr id="405" name="Two flavours of AGN energy feedback"/>
            <p:cNvSpPr txBox="1"/>
            <p:nvPr/>
          </p:nvSpPr>
          <p:spPr>
            <a:xfrm>
              <a:off x="25400" y="-139"/>
              <a:ext cx="10112400" cy="1079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43799" tIns="243799" rIns="243799" bIns="243799" numCol="1" anchor="ctr">
              <a:spAutoFit/>
            </a:bodyPr>
            <a:lstStyle/>
            <a:p>
              <a:pPr defTabSz="2438400">
                <a:lnSpc>
                  <a:spcPct val="100000"/>
                </a:lnSpc>
                <a:spcBef>
                  <a:spcPts val="3200"/>
                </a:spcBef>
                <a:defRPr sz="4200">
                  <a:latin typeface="Arial"/>
                  <a:ea typeface="Arial"/>
                  <a:cs typeface="Arial"/>
                  <a:sym typeface="Arial"/>
                </a:defRPr>
              </a:pPr>
              <a:r>
                <a:t>Two flavours of</a:t>
              </a:r>
              <a:r>
                <a:rPr b="1"/>
                <a:t> AGN energy feedback</a:t>
              </a:r>
            </a:p>
          </p:txBody>
        </p:sp>
      </p:grpSp>
      <p:grpSp>
        <p:nvGrpSpPr>
          <p:cNvPr id="409" name="Google Shape;110;p17"/>
          <p:cNvGrpSpPr/>
          <p:nvPr/>
        </p:nvGrpSpPr>
        <p:grpSpPr>
          <a:xfrm>
            <a:off x="222532" y="9434533"/>
            <a:ext cx="7676002" cy="2374401"/>
            <a:chOff x="0" y="0"/>
            <a:chExt cx="7676000" cy="2374400"/>
          </a:xfrm>
        </p:grpSpPr>
        <p:sp>
          <p:nvSpPr>
            <p:cNvPr id="407" name="Rectangle"/>
            <p:cNvSpPr/>
            <p:nvPr/>
          </p:nvSpPr>
          <p:spPr>
            <a:xfrm>
              <a:off x="-1" y="-1"/>
              <a:ext cx="7676002" cy="2374402"/>
            </a:xfrm>
            <a:prstGeom prst="rect">
              <a:avLst/>
            </a:prstGeom>
            <a:noFill/>
            <a:ln w="50800" cap="flat">
              <a:solidFill>
                <a:srgbClr val="D9D9D9"/>
              </a:solidFill>
              <a:prstDash val="solid"/>
              <a:round/>
            </a:ln>
            <a:effectLst/>
          </p:spPr>
          <p:txBody>
            <a:bodyPr wrap="square" lIns="0" tIns="0" rIns="0" bIns="0" numCol="1" anchor="ctr">
              <a:noAutofit/>
            </a:bodyPr>
            <a:lstStyle/>
            <a:p>
              <a:pPr algn="ctr" defTabSz="2438400">
                <a:lnSpc>
                  <a:spcPct val="100000"/>
                </a:lnSpc>
                <a:spcBef>
                  <a:spcPts val="3200"/>
                </a:spcBef>
                <a:defRPr sz="2600">
                  <a:solidFill>
                    <a:srgbClr val="A7291E"/>
                  </a:solidFill>
                  <a:latin typeface="Roboto"/>
                  <a:ea typeface="Roboto"/>
                  <a:cs typeface="Roboto"/>
                  <a:sym typeface="Roboto"/>
                </a:defRPr>
              </a:pPr>
            </a:p>
          </p:txBody>
        </p:sp>
        <p:sp>
          <p:nvSpPr>
            <p:cNvPr id="408" name="Stochastic thermal feedback (akin to Booth &amp; Schaye 2009)"/>
            <p:cNvSpPr txBox="1"/>
            <p:nvPr/>
          </p:nvSpPr>
          <p:spPr>
            <a:xfrm>
              <a:off x="25399" y="10247"/>
              <a:ext cx="7625202" cy="23539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43799" tIns="243799" rIns="243799" bIns="243799" numCol="1" anchor="ctr">
              <a:spAutoFit/>
            </a:bodyPr>
            <a:lstStyle/>
            <a:p>
              <a:pPr defTabSz="2438400">
                <a:lnSpc>
                  <a:spcPct val="100000"/>
                </a:lnSpc>
                <a:spcBef>
                  <a:spcPts val="2600"/>
                </a:spcBef>
                <a:defRPr b="1" i="1" sz="3600">
                  <a:latin typeface="Arial"/>
                  <a:ea typeface="Arial"/>
                  <a:cs typeface="Arial"/>
                  <a:sym typeface="Arial"/>
                </a:defRPr>
              </a:pPr>
              <a:r>
                <a:t>Stochastic thermal feedback </a:t>
              </a:r>
              <a:r>
                <a:rPr b="0" i="0" sz="3200"/>
                <a:t>(akin to Booth &amp; Schaye 2009)</a:t>
              </a:r>
              <a:endParaRPr sz="3200"/>
            </a:p>
          </p:txBody>
        </p:sp>
      </p:grpSp>
      <p:grpSp>
        <p:nvGrpSpPr>
          <p:cNvPr id="412" name="Google Shape;108;p17"/>
          <p:cNvGrpSpPr/>
          <p:nvPr/>
        </p:nvGrpSpPr>
        <p:grpSpPr>
          <a:xfrm>
            <a:off x="8167199" y="9434533"/>
            <a:ext cx="7676002" cy="2374401"/>
            <a:chOff x="0" y="0"/>
            <a:chExt cx="7676000" cy="2374400"/>
          </a:xfrm>
        </p:grpSpPr>
        <p:sp>
          <p:nvSpPr>
            <p:cNvPr id="410" name="Rectangle"/>
            <p:cNvSpPr/>
            <p:nvPr/>
          </p:nvSpPr>
          <p:spPr>
            <a:xfrm>
              <a:off x="-1" y="-1"/>
              <a:ext cx="7676002" cy="2374402"/>
            </a:xfrm>
            <a:prstGeom prst="rect">
              <a:avLst/>
            </a:prstGeom>
            <a:noFill/>
            <a:ln w="50800" cap="flat">
              <a:solidFill>
                <a:srgbClr val="D9D9D9"/>
              </a:solidFill>
              <a:prstDash val="solid"/>
              <a:round/>
            </a:ln>
            <a:effectLst/>
          </p:spPr>
          <p:txBody>
            <a:bodyPr wrap="square" lIns="0" tIns="0" rIns="0" bIns="0" numCol="1" anchor="ctr">
              <a:noAutofit/>
            </a:bodyPr>
            <a:lstStyle/>
            <a:p>
              <a:pPr defTabSz="2438400">
                <a:lnSpc>
                  <a:spcPct val="100000"/>
                </a:lnSpc>
                <a:spcBef>
                  <a:spcPts val="3200"/>
                </a:spcBef>
                <a:defRPr sz="3200">
                  <a:latin typeface="Arial"/>
                  <a:ea typeface="Arial"/>
                  <a:cs typeface="Arial"/>
                  <a:sym typeface="Arial"/>
                </a:defRPr>
              </a:pPr>
            </a:p>
          </p:txBody>
        </p:sp>
        <p:sp>
          <p:nvSpPr>
            <p:cNvPr id="411" name="Hybrid (thermal + jets) feedback + BH spin evolution (Husko et al. 2022, 2023)"/>
            <p:cNvSpPr txBox="1"/>
            <p:nvPr/>
          </p:nvSpPr>
          <p:spPr>
            <a:xfrm>
              <a:off x="25399" y="181697"/>
              <a:ext cx="7625202" cy="20110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43799" tIns="243799" rIns="243799" bIns="243799" numCol="1" anchor="ctr">
              <a:spAutoFit/>
            </a:bodyPr>
            <a:lstStyle/>
            <a:p>
              <a:pPr defTabSz="2438400">
                <a:lnSpc>
                  <a:spcPct val="100000"/>
                </a:lnSpc>
                <a:spcBef>
                  <a:spcPts val="3200"/>
                </a:spcBef>
                <a:defRPr b="1" i="1" sz="3600">
                  <a:latin typeface="Arial"/>
                  <a:ea typeface="Arial"/>
                  <a:cs typeface="Arial"/>
                  <a:sym typeface="Arial"/>
                </a:defRPr>
              </a:pPr>
              <a:r>
                <a:t>Hybrid</a:t>
              </a:r>
              <a:r>
                <a:rPr i="0"/>
                <a:t> (thermal + jets) feedback + BH spin evolution</a:t>
              </a:r>
              <a:r>
                <a:rPr b="0" i="0"/>
                <a:t> </a:t>
              </a:r>
              <a:r>
                <a:rPr b="0" i="0" sz="3200"/>
                <a:t>(Husko et al. 2022, 2023)</a:t>
              </a:r>
            </a:p>
          </p:txBody>
        </p:sp>
      </p:gr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Google Shape;115;p18"/>
          <p:cNvSpPr txBox="1"/>
          <p:nvPr>
            <p:ph type="sldNum" sz="quarter" idx="2"/>
          </p:nvPr>
        </p:nvSpPr>
        <p:spPr>
          <a:xfrm>
            <a:off x="23188838" y="12524796"/>
            <a:ext cx="867584"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7" name="Google Shape;116;p18"/>
          <p:cNvSpPr txBox="1"/>
          <p:nvPr>
            <p:ph type="title"/>
          </p:nvPr>
        </p:nvSpPr>
        <p:spPr>
          <a:xfrm>
            <a:off x="-1" y="109567"/>
            <a:ext cx="22721602" cy="1527201"/>
          </a:xfrm>
          <a:prstGeom prst="rect">
            <a:avLst/>
          </a:prstGeom>
        </p:spPr>
        <p:txBody>
          <a:bodyPr/>
          <a:lstStyle>
            <a:lvl1pPr>
              <a:defRPr sz="6600"/>
            </a:lvl1pPr>
          </a:lstStyle>
          <a:p>
            <a:pPr/>
            <a:r>
              <a:t>Target volumes and resolutions</a:t>
            </a:r>
          </a:p>
        </p:txBody>
      </p:sp>
      <p:graphicFrame>
        <p:nvGraphicFramePr>
          <p:cNvPr id="418" name="Google Shape;117;p18"/>
          <p:cNvGraphicFramePr/>
          <p:nvPr/>
        </p:nvGraphicFramePr>
        <p:xfrm>
          <a:off x="1365466" y="3427400"/>
          <a:ext cx="34885075" cy="6575943"/>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6603510"/>
                <a:gridCol w="6603510"/>
                <a:gridCol w="6603510"/>
                <a:gridCol w="6603510"/>
                <a:gridCol w="8451983"/>
              </a:tblGrid>
              <a:tr h="2329673">
                <a:tc>
                  <a:txBody>
                    <a:bodyPr/>
                    <a:lstStyle/>
                    <a:p>
                      <a:pPr algn="l" defTabSz="2438400">
                        <a:defRPr sz="1800"/>
                      </a:pPr>
                      <a:r>
                        <a:rPr b="1" sz="3600">
                          <a:latin typeface="Arial"/>
                          <a:ea typeface="Arial"/>
                          <a:cs typeface="Arial"/>
                          <a:sym typeface="Arial"/>
                        </a:rPr>
                        <a:t>Resolution</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tcPr>
                </a:tc>
                <a:tc>
                  <a:txBody>
                    <a:bodyPr/>
                    <a:lstStyle/>
                    <a:p>
                      <a:pPr algn="l" defTabSz="2438400">
                        <a:defRPr sz="1800"/>
                      </a:pPr>
                      <a:r>
                        <a:rPr b="1" sz="3600">
                          <a:latin typeface="Arial"/>
                          <a:ea typeface="Arial"/>
                          <a:cs typeface="Arial"/>
                          <a:sym typeface="Arial"/>
                        </a:rPr>
                        <a:t>Box size [cMpc]</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tcPr>
                </a:tc>
                <a:tc>
                  <a:txBody>
                    <a:bodyPr/>
                    <a:lstStyle/>
                    <a:p>
                      <a:pPr algn="l" defTabSz="2438400">
                        <a:defRPr b="1" sz="3600">
                          <a:latin typeface="Arial"/>
                          <a:ea typeface="Arial"/>
                          <a:cs typeface="Arial"/>
                          <a:sym typeface="Arial"/>
                        </a:defRPr>
                      </a:pPr>
                      <a:r>
                        <a:t>Gas mass [M</a:t>
                      </a:r>
                      <a:r>
                        <a:rPr sz="2800"/>
                        <a:t>☉]</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tcPr>
                </a:tc>
                <a:tc>
                  <a:txBody>
                    <a:bodyPr/>
                    <a:lstStyle/>
                    <a:p>
                      <a:pPr algn="l" defTabSz="2438400">
                        <a:defRPr b="1" sz="3600">
                          <a:latin typeface="Arial"/>
                          <a:ea typeface="Arial"/>
                          <a:cs typeface="Arial"/>
                          <a:sym typeface="Arial"/>
                        </a:defRPr>
                      </a:pPr>
                      <a:r>
                        <a:t>DM mass [M</a:t>
                      </a:r>
                      <a:r>
                        <a:rPr sz="2800"/>
                        <a:t>☉]</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tcPr>
                </a:tc>
                <a:tc>
                  <a:txBody>
                    <a:bodyPr/>
                    <a:lstStyle/>
                    <a:p>
                      <a:pPr algn="l" defTabSz="2438400">
                        <a:defRPr sz="1800"/>
                      </a:pPr>
                      <a:r>
                        <a:rPr b="1" sz="3600">
                          <a:latin typeface="Arial"/>
                          <a:ea typeface="Arial"/>
                          <a:cs typeface="Arial"/>
                          <a:sym typeface="Arial"/>
                        </a:rPr>
                        <a:t>Total N of particles</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tcPr>
                </a:tc>
              </a:tr>
              <a:tr h="1409172">
                <a:tc>
                  <a:txBody>
                    <a:bodyPr/>
                    <a:lstStyle/>
                    <a:p>
                      <a:pPr algn="l" defTabSz="2438400">
                        <a:defRPr sz="1800"/>
                      </a:pPr>
                      <a:r>
                        <a:rPr i="1" sz="4200">
                          <a:latin typeface="Arial"/>
                          <a:ea typeface="Arial"/>
                          <a:cs typeface="Arial"/>
                          <a:sym typeface="Arial"/>
                        </a:rPr>
                        <a:t>m7</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solidFill>
                      <a:srgbClr val="D9EAD3"/>
                    </a:solidFill>
                  </a:tcPr>
                </a:tc>
                <a:tc>
                  <a:txBody>
                    <a:bodyPr/>
                    <a:lstStyle/>
                    <a:p>
                      <a:pPr algn="l" defTabSz="2438400">
                        <a:defRPr sz="1800"/>
                      </a:pPr>
                      <a:r>
                        <a:rPr sz="4200">
                          <a:latin typeface="Arial"/>
                          <a:ea typeface="Arial"/>
                          <a:cs typeface="Arial"/>
                          <a:sym typeface="Arial"/>
                        </a:rPr>
                        <a:t>400</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solidFill>
                      <a:srgbClr val="D9EAD3"/>
                    </a:solidFill>
                  </a:tcPr>
                </a:tc>
                <a:tc>
                  <a:txBody>
                    <a:bodyPr/>
                    <a:lstStyle/>
                    <a:p>
                      <a:pPr algn="l" defTabSz="2438400">
                        <a:defRPr sz="4200">
                          <a:latin typeface="Arial"/>
                          <a:ea typeface="Arial"/>
                          <a:cs typeface="Arial"/>
                          <a:sym typeface="Arial"/>
                        </a:defRPr>
                      </a:pPr>
                      <a:r>
                        <a:t>1.5 x 10</a:t>
                      </a:r>
                      <a:r>
                        <a:rPr baseline="31238"/>
                        <a:t>7</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solidFill>
                      <a:srgbClr val="D9EAD3"/>
                    </a:solidFill>
                  </a:tcPr>
                </a:tc>
                <a:tc>
                  <a:txBody>
                    <a:bodyPr/>
                    <a:lstStyle/>
                    <a:p>
                      <a:pPr algn="l" defTabSz="2438400">
                        <a:defRPr sz="4200">
                          <a:latin typeface="Arial"/>
                          <a:ea typeface="Arial"/>
                          <a:cs typeface="Arial"/>
                          <a:sym typeface="Arial"/>
                        </a:defRPr>
                      </a:pPr>
                      <a:r>
                        <a:t>2.0 x 10</a:t>
                      </a:r>
                      <a:r>
                        <a:rPr baseline="31238"/>
                        <a:t>7</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solidFill>
                      <a:srgbClr val="D9EAD3"/>
                    </a:solidFill>
                  </a:tcPr>
                </a:tc>
                <a:tc>
                  <a:txBody>
                    <a:bodyPr/>
                    <a:lstStyle/>
                    <a:p>
                      <a:pPr algn="l" defTabSz="2438400">
                        <a:defRPr sz="4200">
                          <a:latin typeface="Arial"/>
                          <a:ea typeface="Arial"/>
                          <a:cs typeface="Arial"/>
                          <a:sym typeface="Arial"/>
                        </a:defRPr>
                      </a:pPr>
                      <a:r>
                        <a:t>5 x 3008</a:t>
                      </a:r>
                      <a:r>
                        <a:rPr baseline="31238"/>
                        <a:t>3</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solidFill>
                      <a:srgbClr val="D9EAD3"/>
                    </a:solidFill>
                  </a:tcPr>
                </a:tc>
              </a:tr>
              <a:tr h="1409172">
                <a:tc>
                  <a:txBody>
                    <a:bodyPr/>
                    <a:lstStyle/>
                    <a:p>
                      <a:pPr algn="l" defTabSz="2438400">
                        <a:defRPr sz="1800"/>
                      </a:pPr>
                      <a:r>
                        <a:rPr i="1" sz="4200">
                          <a:latin typeface="Arial"/>
                          <a:ea typeface="Arial"/>
                          <a:cs typeface="Arial"/>
                          <a:sym typeface="Arial"/>
                        </a:rPr>
                        <a:t>m6</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solidFill>
                      <a:srgbClr val="D9EAD3"/>
                    </a:solidFill>
                  </a:tcPr>
                </a:tc>
                <a:tc>
                  <a:txBody>
                    <a:bodyPr/>
                    <a:lstStyle/>
                    <a:p>
                      <a:pPr algn="l" defTabSz="2438400">
                        <a:defRPr sz="1800"/>
                      </a:pPr>
                      <a:r>
                        <a:rPr sz="4200">
                          <a:latin typeface="Arial"/>
                          <a:ea typeface="Arial"/>
                          <a:cs typeface="Arial"/>
                          <a:sym typeface="Arial"/>
                        </a:rPr>
                        <a:t>200</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solidFill>
                      <a:srgbClr val="D9EAD3"/>
                    </a:solidFill>
                  </a:tcPr>
                </a:tc>
                <a:tc>
                  <a:txBody>
                    <a:bodyPr/>
                    <a:lstStyle/>
                    <a:p>
                      <a:pPr algn="l" defTabSz="2438400">
                        <a:defRPr sz="4200">
                          <a:latin typeface="Arial"/>
                          <a:ea typeface="Arial"/>
                          <a:cs typeface="Arial"/>
                          <a:sym typeface="Arial"/>
                        </a:defRPr>
                      </a:pPr>
                      <a:r>
                        <a:t>1.8 x 10</a:t>
                      </a:r>
                      <a:r>
                        <a:rPr baseline="31238"/>
                        <a:t>6</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solidFill>
                      <a:srgbClr val="D9EAD3"/>
                    </a:solidFill>
                  </a:tcPr>
                </a:tc>
                <a:tc>
                  <a:txBody>
                    <a:bodyPr/>
                    <a:lstStyle/>
                    <a:p>
                      <a:pPr algn="l" defTabSz="2438400">
                        <a:defRPr sz="4200">
                          <a:latin typeface="Arial"/>
                          <a:ea typeface="Arial"/>
                          <a:cs typeface="Arial"/>
                          <a:sym typeface="Arial"/>
                        </a:defRPr>
                      </a:pPr>
                      <a:r>
                        <a:t>2.4 x 10</a:t>
                      </a:r>
                      <a:r>
                        <a:rPr baseline="31238"/>
                        <a:t>6</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solidFill>
                      <a:srgbClr val="D9EAD3"/>
                    </a:solidFill>
                  </a:tcPr>
                </a:tc>
                <a:tc>
                  <a:txBody>
                    <a:bodyPr/>
                    <a:lstStyle/>
                    <a:p>
                      <a:pPr algn="l" defTabSz="2438400">
                        <a:defRPr sz="4200">
                          <a:latin typeface="Arial"/>
                          <a:ea typeface="Arial"/>
                          <a:cs typeface="Arial"/>
                          <a:sym typeface="Arial"/>
                        </a:defRPr>
                      </a:pPr>
                      <a:r>
                        <a:t>5 x 3008</a:t>
                      </a:r>
                      <a:r>
                        <a:rPr baseline="31238"/>
                        <a:t>3</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solidFill>
                      <a:srgbClr val="D9EAD3"/>
                    </a:solidFill>
                  </a:tcPr>
                </a:tc>
              </a:tr>
              <a:tr h="1409172">
                <a:tc>
                  <a:txBody>
                    <a:bodyPr/>
                    <a:lstStyle/>
                    <a:p>
                      <a:pPr algn="l" defTabSz="2438400">
                        <a:defRPr sz="1800"/>
                      </a:pPr>
                      <a:r>
                        <a:rPr i="1" sz="4200">
                          <a:latin typeface="Arial"/>
                          <a:ea typeface="Arial"/>
                          <a:cs typeface="Arial"/>
                          <a:sym typeface="Arial"/>
                        </a:rPr>
                        <a:t>m5</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solidFill>
                      <a:srgbClr val="FFF2CC"/>
                    </a:solidFill>
                  </a:tcPr>
                </a:tc>
                <a:tc>
                  <a:txBody>
                    <a:bodyPr/>
                    <a:lstStyle/>
                    <a:p>
                      <a:pPr algn="l" defTabSz="2438400">
                        <a:defRPr sz="1800"/>
                      </a:pPr>
                      <a:r>
                        <a:rPr sz="4200">
                          <a:latin typeface="Arial"/>
                          <a:ea typeface="Arial"/>
                          <a:cs typeface="Arial"/>
                          <a:sym typeface="Arial"/>
                        </a:rPr>
                        <a:t>100</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solidFill>
                      <a:srgbClr val="FFF2CC"/>
                    </a:solidFill>
                  </a:tcPr>
                </a:tc>
                <a:tc>
                  <a:txBody>
                    <a:bodyPr/>
                    <a:lstStyle/>
                    <a:p>
                      <a:pPr algn="l" defTabSz="2438400">
                        <a:defRPr sz="4200">
                          <a:latin typeface="Arial"/>
                          <a:ea typeface="Arial"/>
                          <a:cs typeface="Arial"/>
                          <a:sym typeface="Arial"/>
                        </a:defRPr>
                      </a:pPr>
                      <a:r>
                        <a:t>2.3 x 10</a:t>
                      </a:r>
                      <a:r>
                        <a:rPr baseline="31238"/>
                        <a:t>5</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solidFill>
                      <a:srgbClr val="FFF2CC"/>
                    </a:solidFill>
                  </a:tcPr>
                </a:tc>
                <a:tc>
                  <a:txBody>
                    <a:bodyPr/>
                    <a:lstStyle/>
                    <a:p>
                      <a:pPr algn="l" defTabSz="2438400">
                        <a:defRPr sz="4200">
                          <a:latin typeface="Arial"/>
                          <a:ea typeface="Arial"/>
                          <a:cs typeface="Arial"/>
                          <a:sym typeface="Arial"/>
                        </a:defRPr>
                      </a:pPr>
                      <a:r>
                        <a:t>3.0 x 10</a:t>
                      </a:r>
                      <a:r>
                        <a:rPr baseline="31238"/>
                        <a:t>5</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solidFill>
                      <a:srgbClr val="FFF2CC"/>
                    </a:solidFill>
                  </a:tcPr>
                </a:tc>
                <a:tc>
                  <a:txBody>
                    <a:bodyPr/>
                    <a:lstStyle/>
                    <a:p>
                      <a:pPr algn="l" defTabSz="2438400">
                        <a:defRPr sz="4200">
                          <a:latin typeface="Arial"/>
                          <a:ea typeface="Arial"/>
                          <a:cs typeface="Arial"/>
                          <a:sym typeface="Arial"/>
                        </a:defRPr>
                      </a:pPr>
                      <a:r>
                        <a:t>5 x 3008</a:t>
                      </a:r>
                      <a:r>
                        <a:rPr baseline="31238"/>
                        <a:t>3</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solidFill>
                      <a:srgbClr val="FFF2CC"/>
                    </a:solidFill>
                  </a:tcPr>
                </a:tc>
              </a:tr>
            </a:tbl>
          </a:graphicData>
        </a:graphic>
      </p:graphicFrame>
      <p:graphicFrame>
        <p:nvGraphicFramePr>
          <p:cNvPr id="419" name="Google Shape;118;p18"/>
          <p:cNvGraphicFramePr/>
          <p:nvPr/>
        </p:nvGraphicFramePr>
        <p:xfrm>
          <a:off x="1314719" y="11363916"/>
          <a:ext cx="30728414" cy="14481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5816252"/>
                <a:gridCol w="5816252"/>
                <a:gridCol w="5816252"/>
                <a:gridCol w="5816252"/>
                <a:gridCol w="7444354"/>
              </a:tblGrid>
              <a:tr h="1429399">
                <a:tc>
                  <a:txBody>
                    <a:bodyPr/>
                    <a:lstStyle/>
                    <a:p>
                      <a:pPr algn="l" defTabSz="2438400">
                        <a:defRPr sz="1800"/>
                      </a:pPr>
                      <a:r>
                        <a:rPr i="1" sz="4200">
                          <a:latin typeface="Arial"/>
                          <a:ea typeface="Arial"/>
                          <a:cs typeface="Arial"/>
                          <a:sym typeface="Arial"/>
                        </a:rPr>
                        <a:t>m4</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solidFill>
                      <a:srgbClr val="FFFFFF"/>
                    </a:solidFill>
                  </a:tcPr>
                </a:tc>
                <a:tc>
                  <a:txBody>
                    <a:bodyPr/>
                    <a:lstStyle/>
                    <a:p>
                      <a:pPr algn="l" defTabSz="2438400">
                        <a:defRPr sz="1800"/>
                      </a:pPr>
                      <a:r>
                        <a:rPr sz="4200">
                          <a:latin typeface="Arial"/>
                          <a:ea typeface="Arial"/>
                          <a:cs typeface="Arial"/>
                          <a:sym typeface="Arial"/>
                        </a:rPr>
                        <a:t>30</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solidFill>
                      <a:srgbClr val="FFFFFF"/>
                    </a:solidFill>
                  </a:tcPr>
                </a:tc>
                <a:tc>
                  <a:txBody>
                    <a:bodyPr/>
                    <a:lstStyle/>
                    <a:p>
                      <a:pPr algn="l" defTabSz="2438400">
                        <a:defRPr sz="4200">
                          <a:latin typeface="Arial"/>
                          <a:ea typeface="Arial"/>
                          <a:cs typeface="Arial"/>
                          <a:sym typeface="Arial"/>
                        </a:defRPr>
                      </a:pPr>
                      <a:r>
                        <a:t>2.9 x 10</a:t>
                      </a:r>
                      <a:r>
                        <a:rPr baseline="31238"/>
                        <a:t>4</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solidFill>
                      <a:srgbClr val="FFFFFF"/>
                    </a:solidFill>
                  </a:tcPr>
                </a:tc>
                <a:tc>
                  <a:txBody>
                    <a:bodyPr/>
                    <a:lstStyle/>
                    <a:p>
                      <a:pPr algn="l" defTabSz="2438400">
                        <a:defRPr sz="4200">
                          <a:latin typeface="Arial"/>
                          <a:ea typeface="Arial"/>
                          <a:cs typeface="Arial"/>
                          <a:sym typeface="Arial"/>
                        </a:defRPr>
                      </a:pPr>
                      <a:r>
                        <a:t>3.8 x 10</a:t>
                      </a:r>
                      <a:r>
                        <a:rPr baseline="31238"/>
                        <a:t>4</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solidFill>
                      <a:srgbClr val="FFFFFF"/>
                    </a:solidFill>
                  </a:tcPr>
                </a:tc>
                <a:tc>
                  <a:txBody>
                    <a:bodyPr/>
                    <a:lstStyle/>
                    <a:p>
                      <a:pPr algn="l" defTabSz="2438400">
                        <a:defRPr sz="4200">
                          <a:latin typeface="Arial"/>
                          <a:ea typeface="Arial"/>
                          <a:cs typeface="Arial"/>
                          <a:sym typeface="Arial"/>
                        </a:defRPr>
                      </a:pPr>
                      <a:r>
                        <a:t>5 x 1804</a:t>
                      </a:r>
                      <a:r>
                        <a:rPr baseline="31238"/>
                        <a:t>3</a:t>
                      </a:r>
                    </a:p>
                  </a:txBody>
                  <a:tcPr marL="91425" marR="91425" marT="91425" marB="91425" anchor="t" anchorCtr="0" horzOverflow="overflow">
                    <a:lnL w="50800">
                      <a:solidFill>
                        <a:srgbClr val="9E9E9E"/>
                      </a:solidFill>
                    </a:lnL>
                    <a:lnR w="50800">
                      <a:solidFill>
                        <a:srgbClr val="9E9E9E"/>
                      </a:solidFill>
                    </a:lnR>
                    <a:lnT w="50800">
                      <a:solidFill>
                        <a:srgbClr val="9E9E9E"/>
                      </a:solidFill>
                    </a:lnT>
                    <a:lnB w="50800">
                      <a:solidFill>
                        <a:srgbClr val="9E9E9E"/>
                      </a:solidFill>
                    </a:lnB>
                    <a:solidFill>
                      <a:srgbClr val="FFFFFF"/>
                    </a:solidFill>
                  </a:tcPr>
                </a:tc>
              </a:tr>
            </a:tbl>
          </a:graphicData>
        </a:graphic>
      </p:graphicFrame>
      <p:sp>
        <p:nvSpPr>
          <p:cNvPr id="420" name="Google Shape;119;p18"/>
          <p:cNvSpPr txBox="1"/>
          <p:nvPr/>
        </p:nvSpPr>
        <p:spPr>
          <a:xfrm>
            <a:off x="615814" y="10081479"/>
            <a:ext cx="22721602" cy="1527201"/>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normAutofit fontScale="100000" lnSpcReduction="0"/>
          </a:bodyPr>
          <a:lstStyle/>
          <a:p>
            <a:pPr indent="457200" algn="ctr" defTabSz="2438400">
              <a:lnSpc>
                <a:spcPct val="100000"/>
              </a:lnSpc>
              <a:spcBef>
                <a:spcPts val="0"/>
              </a:spcBef>
              <a:defRPr b="1" sz="4000">
                <a:solidFill>
                  <a:srgbClr val="1C4587"/>
                </a:solidFill>
                <a:latin typeface="Arial"/>
                <a:ea typeface="Arial"/>
                <a:cs typeface="Arial"/>
                <a:sym typeface="Arial"/>
              </a:defRPr>
            </a:pPr>
            <a:r>
              <a:t> </a:t>
            </a:r>
            <a:r>
              <a:rPr>
                <a:solidFill>
                  <a:srgbClr val="0B5394"/>
                </a:solidFill>
              </a:rPr>
              <a:t>+ planned in the longer term</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Google Shape;124;p19"/>
          <p:cNvSpPr txBox="1"/>
          <p:nvPr>
            <p:ph type="sldNum" sz="quarter" idx="2"/>
          </p:nvPr>
        </p:nvSpPr>
        <p:spPr>
          <a:xfrm>
            <a:off x="23188838" y="12524796"/>
            <a:ext cx="867584"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3" name="Google Shape;125;p19"/>
          <p:cNvSpPr txBox="1"/>
          <p:nvPr>
            <p:ph type="body" idx="1"/>
          </p:nvPr>
        </p:nvSpPr>
        <p:spPr>
          <a:xfrm>
            <a:off x="-190735" y="4183733"/>
            <a:ext cx="24574402" cy="9110401"/>
          </a:xfrm>
          <a:prstGeom prst="rect">
            <a:avLst/>
          </a:prstGeom>
        </p:spPr>
        <p:txBody>
          <a:bodyPr/>
          <a:lstStyle>
            <a:lvl1pPr marL="0" indent="0" algn="ctr">
              <a:spcBef>
                <a:spcPts val="3200"/>
              </a:spcBef>
              <a:buSzTx/>
              <a:buNone/>
              <a:defRPr b="1" sz="8800"/>
            </a:lvl1pPr>
          </a:lstStyle>
          <a:p>
            <a:pPr/>
            <a:r>
              <a:t>Calibration</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Google Shape;130;p20"/>
          <p:cNvSpPr txBox="1"/>
          <p:nvPr>
            <p:ph type="body" idx="1"/>
          </p:nvPr>
        </p:nvSpPr>
        <p:spPr>
          <a:xfrm>
            <a:off x="-200934" y="2100800"/>
            <a:ext cx="17111201" cy="11217601"/>
          </a:xfrm>
          <a:prstGeom prst="rect">
            <a:avLst/>
          </a:prstGeom>
        </p:spPr>
        <p:txBody>
          <a:bodyPr/>
          <a:lstStyle/>
          <a:p>
            <a:pPr marL="733044" indent="-646176" defTabSz="1755648">
              <a:buSzPct val="113333"/>
              <a:defRPr sz="2880"/>
            </a:pPr>
            <a:r>
              <a:t>Gaussian-process</a:t>
            </a:r>
            <a:r>
              <a:rPr b="1"/>
              <a:t> emulators </a:t>
            </a:r>
            <a:r>
              <a:t>(</a:t>
            </a:r>
            <a:r>
              <a:rPr sz="2448"/>
              <a:t>Kugel &amp; Borrow, 2022; Kugel et al., 2023</a:t>
            </a:r>
            <a:r>
              <a:t>) at m7 resolution for calibrating</a:t>
            </a:r>
            <a:endParaRPr sz="11520"/>
          </a:p>
          <a:p>
            <a:pPr lvl="3" marL="1705355" indent="-621792" defTabSz="1755648">
              <a:buSzPct val="100000"/>
              <a:buFontTx/>
              <a:buAutoNum type="arabicPeriod" startAt="1"/>
              <a:defRPr sz="2880"/>
            </a:pPr>
            <a:r>
              <a:t>galaxy stellar mass function at z=0 </a:t>
            </a:r>
            <a:endParaRPr sz="11520"/>
          </a:p>
          <a:p>
            <a:pPr lvl="3" marL="1705355" indent="-621792" defTabSz="1755648">
              <a:buSzPct val="100000"/>
              <a:buFontTx/>
              <a:buAutoNum type="arabicPeriod" startAt="1"/>
              <a:defRPr sz="2880"/>
            </a:pPr>
            <a:r>
              <a:t>size-stellar mass relation at z=0 </a:t>
            </a:r>
            <a:endParaRPr sz="11520"/>
          </a:p>
          <a:p>
            <a:pPr marL="0" indent="0" defTabSz="1755648">
              <a:spcBef>
                <a:spcPts val="2300"/>
              </a:spcBef>
              <a:buSzTx/>
              <a:buNone/>
              <a:defRPr sz="720"/>
            </a:pPr>
            <a:endParaRPr sz="11520"/>
          </a:p>
          <a:p>
            <a:pPr marL="717804" indent="-621792" defTabSz="1755648">
              <a:spcBef>
                <a:spcPts val="2300"/>
              </a:spcBef>
              <a:buSzPct val="100000"/>
              <a:defRPr sz="2880"/>
            </a:pPr>
            <a:r>
              <a:t>Likelihood-based </a:t>
            </a:r>
            <a:r>
              <a:rPr b="1"/>
              <a:t>optimization </a:t>
            </a:r>
            <a:r>
              <a:t>of </a:t>
            </a:r>
            <a:endParaRPr sz="11520"/>
          </a:p>
          <a:p>
            <a:pPr lvl="2" marL="1376172" indent="-621792" defTabSz="1755648">
              <a:buSzPct val="100000"/>
              <a:defRPr i="1" sz="2880"/>
            </a:pPr>
            <a:r>
              <a:t>one</a:t>
            </a:r>
            <a:r>
              <a:rPr i="0"/>
              <a:t> AGN feedback parameter (BH seed mass)</a:t>
            </a:r>
            <a:endParaRPr sz="11520"/>
          </a:p>
          <a:p>
            <a:pPr lvl="2" marL="1376172" indent="-621792" defTabSz="1755648">
              <a:buSzPct val="100000"/>
              <a:defRPr i="1" sz="2880"/>
            </a:pPr>
            <a:r>
              <a:t>three </a:t>
            </a:r>
            <a:r>
              <a:rPr i="0"/>
              <a:t>SN feedback parameters</a:t>
            </a:r>
            <a:endParaRPr sz="11520"/>
          </a:p>
          <a:p>
            <a:pPr marL="0" indent="0" defTabSz="1755648">
              <a:spcBef>
                <a:spcPts val="2300"/>
              </a:spcBef>
              <a:buSzTx/>
              <a:buNone/>
              <a:defRPr sz="720"/>
            </a:pPr>
            <a:endParaRPr sz="11520"/>
          </a:p>
          <a:p>
            <a:pPr marL="0" indent="0" defTabSz="1755648">
              <a:spcBef>
                <a:spcPts val="2300"/>
              </a:spcBef>
              <a:buSzTx/>
              <a:buNone/>
              <a:defRPr sz="720"/>
            </a:pPr>
            <a:endParaRPr sz="11520"/>
          </a:p>
          <a:p>
            <a:pPr marL="717804" indent="-621792" defTabSz="1755648">
              <a:spcBef>
                <a:spcPts val="2300"/>
              </a:spcBef>
              <a:buSzPct val="100000"/>
              <a:defRPr b="1" sz="2880"/>
            </a:pPr>
            <a:r>
              <a:t>Latin hypercube </a:t>
            </a:r>
            <a:r>
              <a:rPr b="0"/>
              <a:t>sampling of the parameter space</a:t>
            </a:r>
            <a:r>
              <a:t> </a:t>
            </a:r>
            <a:r>
              <a:rPr b="0"/>
              <a:t>with 40 (L = 50 cMpc)</a:t>
            </a:r>
            <a:r>
              <a:rPr b="0" baseline="30958"/>
              <a:t>3</a:t>
            </a:r>
            <a:r>
              <a:rPr b="0"/>
              <a:t> simulations </a:t>
            </a:r>
          </a:p>
        </p:txBody>
      </p:sp>
      <p:sp>
        <p:nvSpPr>
          <p:cNvPr id="426" name="Google Shape;131;p20"/>
          <p:cNvSpPr txBox="1"/>
          <p:nvPr>
            <p:ph type="title"/>
          </p:nvPr>
        </p:nvSpPr>
        <p:spPr>
          <a:xfrm>
            <a:off x="-1" y="109567"/>
            <a:ext cx="22721602" cy="1527201"/>
          </a:xfrm>
          <a:prstGeom prst="rect">
            <a:avLst/>
          </a:prstGeom>
        </p:spPr>
        <p:txBody>
          <a:bodyPr/>
          <a:lstStyle>
            <a:lvl1pPr>
              <a:defRPr sz="6600"/>
            </a:lvl1pPr>
          </a:lstStyle>
          <a:p>
            <a:pPr/>
            <a:r>
              <a:t>Calibration at m7 resolution using emulators</a:t>
            </a:r>
          </a:p>
        </p:txBody>
      </p:sp>
      <p:sp>
        <p:nvSpPr>
          <p:cNvPr id="427" name="Google Shape;132;p20"/>
          <p:cNvSpPr txBox="1"/>
          <p:nvPr>
            <p:ph type="sldNum" sz="quarter" idx="2"/>
          </p:nvPr>
        </p:nvSpPr>
        <p:spPr>
          <a:xfrm>
            <a:off x="23188838" y="12524796"/>
            <a:ext cx="867584"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8" name="Google Shape;133;p20" descr="Google Shape;133;p20"/>
          <p:cNvPicPr>
            <a:picLocks noChangeAspect="1"/>
          </p:cNvPicPr>
          <p:nvPr/>
        </p:nvPicPr>
        <p:blipFill>
          <a:blip r:embed="rId2">
            <a:extLst/>
          </a:blip>
          <a:stretch>
            <a:fillRect/>
          </a:stretch>
        </p:blipFill>
        <p:spPr>
          <a:xfrm>
            <a:off x="17679982" y="3305733"/>
            <a:ext cx="5502492" cy="5645473"/>
          </a:xfrm>
          <a:prstGeom prst="rect">
            <a:avLst/>
          </a:prstGeom>
          <a:ln w="12700">
            <a:miter lim="400000"/>
          </a:ln>
        </p:spPr>
      </p:pic>
      <p:sp>
        <p:nvSpPr>
          <p:cNvPr id="429" name="Google Shape;134;p20"/>
          <p:cNvSpPr txBox="1"/>
          <p:nvPr/>
        </p:nvSpPr>
        <p:spPr>
          <a:xfrm>
            <a:off x="18646116" y="8619693"/>
            <a:ext cx="4253601" cy="1274401"/>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normAutofit fontScale="100000" lnSpcReduction="0"/>
          </a:bodyPr>
          <a:lstStyle>
            <a:lvl1pPr defTabSz="2438400">
              <a:lnSpc>
                <a:spcPct val="100000"/>
              </a:lnSpc>
              <a:spcBef>
                <a:spcPts val="0"/>
              </a:spcBef>
              <a:defRPr sz="4200">
                <a:latin typeface="Arial"/>
                <a:ea typeface="Arial"/>
                <a:cs typeface="Arial"/>
                <a:sym typeface="Arial"/>
              </a:defRPr>
            </a:lvl1pPr>
          </a:lstStyle>
          <a:p>
            <a:pPr/>
            <a:r>
              <a:t>Parameter 1</a:t>
            </a:r>
          </a:p>
        </p:txBody>
      </p:sp>
      <p:sp>
        <p:nvSpPr>
          <p:cNvPr id="430" name="Google Shape;135;p20"/>
          <p:cNvSpPr txBox="1"/>
          <p:nvPr/>
        </p:nvSpPr>
        <p:spPr>
          <a:xfrm rot="16200000">
            <a:off x="15088274" y="5484197"/>
            <a:ext cx="4207201" cy="1288801"/>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normAutofit fontScale="100000" lnSpcReduction="0"/>
          </a:bodyPr>
          <a:lstStyle>
            <a:lvl1pPr defTabSz="2438400">
              <a:lnSpc>
                <a:spcPct val="100000"/>
              </a:lnSpc>
              <a:spcBef>
                <a:spcPts val="0"/>
              </a:spcBef>
              <a:defRPr sz="4200">
                <a:latin typeface="Arial"/>
                <a:ea typeface="Arial"/>
                <a:cs typeface="Arial"/>
                <a:sym typeface="Arial"/>
              </a:defRPr>
            </a:lvl1pPr>
          </a:lstStyle>
          <a:p>
            <a:pPr/>
            <a:r>
              <a:t>Parameter 2</a:t>
            </a:r>
          </a:p>
        </p:txBody>
      </p:sp>
      <p:sp>
        <p:nvSpPr>
          <p:cNvPr id="431" name="Google Shape;136;p20"/>
          <p:cNvSpPr txBox="1"/>
          <p:nvPr/>
        </p:nvSpPr>
        <p:spPr>
          <a:xfrm>
            <a:off x="16402001" y="9475867"/>
            <a:ext cx="8090402" cy="2423198"/>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normAutofit fontScale="100000" lnSpcReduction="0"/>
          </a:bodyPr>
          <a:lstStyle/>
          <a:p>
            <a:pPr defTabSz="2438400">
              <a:lnSpc>
                <a:spcPct val="100000"/>
              </a:lnSpc>
              <a:spcBef>
                <a:spcPts val="3200"/>
              </a:spcBef>
              <a:defRPr b="1" i="1" sz="3400">
                <a:solidFill>
                  <a:srgbClr val="9E9E9E"/>
                </a:solidFill>
                <a:latin typeface="Arial"/>
                <a:ea typeface="Arial"/>
                <a:cs typeface="Arial"/>
                <a:sym typeface="Arial"/>
              </a:defRPr>
            </a:pPr>
            <a:r>
              <a:t>From Chaikin et al., in prep</a:t>
            </a:r>
            <a:r>
              <a:rPr i="0"/>
              <a:t>: orange triangles are individual simulations</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Google Shape;141;p21"/>
          <p:cNvSpPr txBox="1"/>
          <p:nvPr>
            <p:ph type="body" sz="half" idx="1"/>
          </p:nvPr>
        </p:nvSpPr>
        <p:spPr>
          <a:xfrm>
            <a:off x="-1" y="2709199"/>
            <a:ext cx="8996801" cy="9110402"/>
          </a:xfrm>
          <a:prstGeom prst="rect">
            <a:avLst/>
          </a:prstGeom>
        </p:spPr>
        <p:txBody>
          <a:bodyPr/>
          <a:lstStyle/>
          <a:p>
            <a:pPr marL="0" indent="0">
              <a:buSzTx/>
              <a:buNone/>
            </a:pPr>
            <a:endParaRPr sz="3600"/>
          </a:p>
          <a:p>
            <a:pPr marL="0" indent="0">
              <a:spcBef>
                <a:spcPts val="3200"/>
              </a:spcBef>
              <a:buSzTx/>
              <a:buNone/>
              <a:defRPr b="1"/>
            </a:pPr>
            <a:r>
              <a:t>Two z~0 observational datasets:</a:t>
            </a:r>
          </a:p>
          <a:p>
            <a:pPr marL="0" indent="0">
              <a:spcBef>
                <a:spcPts val="3200"/>
              </a:spcBef>
              <a:buSzTx/>
              <a:buNone/>
            </a:pPr>
            <a:endParaRPr b="1" sz="3600"/>
          </a:p>
          <a:p>
            <a:pPr marL="956128" indent="-816428">
              <a:spcBef>
                <a:spcPts val="3200"/>
              </a:spcBef>
              <a:buSzPts val="3600"/>
              <a:defRPr sz="3600"/>
            </a:pPr>
            <a:r>
              <a:t>Galaxy stellar mass function from Driver et al. (2022)</a:t>
            </a:r>
          </a:p>
          <a:p>
            <a:pPr marL="0" indent="457200">
              <a:spcBef>
                <a:spcPts val="3200"/>
              </a:spcBef>
              <a:buSzTx/>
              <a:buNone/>
            </a:pPr>
            <a:endParaRPr sz="3600"/>
          </a:p>
          <a:p>
            <a:pPr marL="956128" indent="-816428">
              <a:spcBef>
                <a:spcPts val="3200"/>
              </a:spcBef>
              <a:buSzPts val="3600"/>
              <a:defRPr sz="3600"/>
            </a:pPr>
            <a:r>
              <a:t>Galaxy size-stellar mass relation from Hardwick et al. (2022)</a:t>
            </a:r>
          </a:p>
        </p:txBody>
      </p:sp>
      <p:sp>
        <p:nvSpPr>
          <p:cNvPr id="434" name="Google Shape;142;p21"/>
          <p:cNvSpPr txBox="1"/>
          <p:nvPr>
            <p:ph type="title"/>
          </p:nvPr>
        </p:nvSpPr>
        <p:spPr>
          <a:xfrm>
            <a:off x="-1" y="109567"/>
            <a:ext cx="22721602" cy="1527201"/>
          </a:xfrm>
          <a:prstGeom prst="rect">
            <a:avLst/>
          </a:prstGeom>
        </p:spPr>
        <p:txBody>
          <a:bodyPr/>
          <a:lstStyle>
            <a:lvl1pPr>
              <a:defRPr sz="6600"/>
            </a:lvl1pPr>
          </a:lstStyle>
          <a:p>
            <a:pPr/>
            <a:r>
              <a:t>Target observational data</a:t>
            </a:r>
          </a:p>
        </p:txBody>
      </p:sp>
      <p:pic>
        <p:nvPicPr>
          <p:cNvPr id="435" name="Google Shape;143;p21" descr="Google Shape;143;p21"/>
          <p:cNvPicPr>
            <a:picLocks noChangeAspect="1"/>
          </p:cNvPicPr>
          <p:nvPr/>
        </p:nvPicPr>
        <p:blipFill>
          <a:blip r:embed="rId2">
            <a:extLst/>
          </a:blip>
          <a:stretch>
            <a:fillRect/>
          </a:stretch>
        </p:blipFill>
        <p:spPr>
          <a:xfrm>
            <a:off x="8591000" y="3420999"/>
            <a:ext cx="15710930" cy="8513068"/>
          </a:xfrm>
          <a:prstGeom prst="rect">
            <a:avLst/>
          </a:prstGeom>
          <a:ln w="12700">
            <a:miter lim="400000"/>
          </a:ln>
        </p:spPr>
      </p:pic>
      <p:sp>
        <p:nvSpPr>
          <p:cNvPr id="436" name="Google Shape;144;p21"/>
          <p:cNvSpPr txBox="1"/>
          <p:nvPr>
            <p:ph type="sldNum" sz="quarter" idx="2"/>
          </p:nvPr>
        </p:nvSpPr>
        <p:spPr>
          <a:xfrm>
            <a:off x="23188838" y="12524796"/>
            <a:ext cx="867584"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Google Shape;149;p22"/>
          <p:cNvSpPr txBox="1"/>
          <p:nvPr>
            <p:ph type="body" idx="1"/>
          </p:nvPr>
        </p:nvSpPr>
        <p:spPr>
          <a:xfrm>
            <a:off x="-190735" y="4183733"/>
            <a:ext cx="24574402" cy="9110401"/>
          </a:xfrm>
          <a:prstGeom prst="rect">
            <a:avLst/>
          </a:prstGeom>
        </p:spPr>
        <p:txBody>
          <a:bodyPr/>
          <a:lstStyle>
            <a:lvl1pPr marL="0" indent="0" algn="ctr">
              <a:spcBef>
                <a:spcPts val="3200"/>
              </a:spcBef>
              <a:buSzTx/>
              <a:buNone/>
              <a:defRPr b="1" sz="8800"/>
            </a:lvl1pPr>
          </a:lstStyle>
          <a:p>
            <a:pPr/>
            <a:r>
              <a:t>Results</a:t>
            </a:r>
          </a:p>
        </p:txBody>
      </p:sp>
      <p:sp>
        <p:nvSpPr>
          <p:cNvPr id="439" name="Google Shape;150;p22"/>
          <p:cNvSpPr txBox="1"/>
          <p:nvPr>
            <p:ph type="sldNum" sz="quarter" idx="2"/>
          </p:nvPr>
        </p:nvSpPr>
        <p:spPr>
          <a:xfrm>
            <a:off x="23188838" y="12524796"/>
            <a:ext cx="867584"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Slide Title"/>
          <p:cNvSpPr txBox="1"/>
          <p:nvPr>
            <p:ph type="title"/>
          </p:nvPr>
        </p:nvSpPr>
        <p:spPr>
          <a:prstGeom prst="rect">
            <a:avLst/>
          </a:prstGeom>
        </p:spPr>
        <p:txBody>
          <a:bodyPr/>
          <a:lstStyle/>
          <a:p>
            <a:pPr/>
          </a:p>
        </p:txBody>
      </p:sp>
      <p:sp>
        <p:nvSpPr>
          <p:cNvPr id="209" name="Slide bullet text"/>
          <p:cNvSpPr txBox="1"/>
          <p:nvPr>
            <p:ph type="body" idx="1"/>
          </p:nvPr>
        </p:nvSpPr>
        <p:spPr>
          <a:prstGeom prst="rect">
            <a:avLst/>
          </a:prstGeom>
        </p:spPr>
        <p:txBody>
          <a:bodyPr/>
          <a:lstStyle/>
          <a:p>
            <a:pPr/>
          </a:p>
        </p:txBody>
      </p:sp>
      <p:sp>
        <p:nvSpPr>
          <p:cNvPr id="210" name="Slide Subtitle"/>
          <p:cNvSpPr txBox="1"/>
          <p:nvPr>
            <p:ph type="body" idx="21"/>
          </p:nvPr>
        </p:nvSpPr>
        <p:spPr>
          <a:prstGeom prst="rect">
            <a:avLst/>
          </a:prstGeom>
        </p:spPr>
        <p:txBody>
          <a:bodyPr/>
          <a:lstStyle/>
          <a:p>
            <a:pPr/>
          </a:p>
        </p:txBody>
      </p:sp>
      <p:pic>
        <p:nvPicPr>
          <p:cNvPr id="211" name="simulation_sizes.png" descr="simulation_sizes.png"/>
          <p:cNvPicPr>
            <a:picLocks noChangeAspect="1"/>
          </p:cNvPicPr>
          <p:nvPr/>
        </p:nvPicPr>
        <p:blipFill>
          <a:blip r:embed="rId2">
            <a:extLst/>
          </a:blip>
          <a:stretch>
            <a:fillRect/>
          </a:stretch>
        </p:blipFill>
        <p:spPr>
          <a:xfrm>
            <a:off x="4381500" y="317500"/>
            <a:ext cx="15621000" cy="13081000"/>
          </a:xfrm>
          <a:prstGeom prst="rect">
            <a:avLst/>
          </a:prstGeom>
          <a:ln w="12700">
            <a:miter lim="400000"/>
          </a:ln>
        </p:spPr>
      </p:pic>
      <p:sp>
        <p:nvSpPr>
          <p:cNvPr id="212" name="Credit: Matthieu Schaller"/>
          <p:cNvSpPr txBox="1"/>
          <p:nvPr/>
        </p:nvSpPr>
        <p:spPr>
          <a:xfrm>
            <a:off x="19931019" y="12879351"/>
            <a:ext cx="3866363" cy="5935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lvl1pPr>
          </a:lstStyle>
          <a:p>
            <a:pPr/>
            <a:r>
              <a:t>Credit: Matthieu Schaller</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Google Shape;155;p23"/>
          <p:cNvSpPr txBox="1"/>
          <p:nvPr>
            <p:ph type="sldNum" sz="quarter" idx="2"/>
          </p:nvPr>
        </p:nvSpPr>
        <p:spPr>
          <a:xfrm>
            <a:off x="23188838" y="12524796"/>
            <a:ext cx="867584"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2" name="Google Shape;156;p23"/>
          <p:cNvSpPr txBox="1"/>
          <p:nvPr>
            <p:ph type="title"/>
          </p:nvPr>
        </p:nvSpPr>
        <p:spPr>
          <a:xfrm>
            <a:off x="-1" y="109567"/>
            <a:ext cx="22721602" cy="1527201"/>
          </a:xfrm>
          <a:prstGeom prst="rect">
            <a:avLst/>
          </a:prstGeom>
        </p:spPr>
        <p:txBody>
          <a:bodyPr/>
          <a:lstStyle>
            <a:lvl1pPr>
              <a:defRPr sz="6600"/>
            </a:lvl1pPr>
          </a:lstStyle>
          <a:p>
            <a:pPr/>
            <a:r>
              <a:t>Calibrated properties (GSMF and sizes) at m7 res</a:t>
            </a:r>
          </a:p>
        </p:txBody>
      </p:sp>
      <p:pic>
        <p:nvPicPr>
          <p:cNvPr id="443" name="Google Shape;157;p23" descr="Google Shape;157;p23"/>
          <p:cNvPicPr>
            <a:picLocks noChangeAspect="1"/>
          </p:cNvPicPr>
          <p:nvPr/>
        </p:nvPicPr>
        <p:blipFill>
          <a:blip r:embed="rId2">
            <a:extLst/>
          </a:blip>
          <a:stretch>
            <a:fillRect/>
          </a:stretch>
        </p:blipFill>
        <p:spPr>
          <a:xfrm>
            <a:off x="612999" y="2654199"/>
            <a:ext cx="10879070" cy="10369337"/>
          </a:xfrm>
          <a:prstGeom prst="rect">
            <a:avLst/>
          </a:prstGeom>
          <a:ln w="12700">
            <a:miter lim="400000"/>
          </a:ln>
        </p:spPr>
      </p:pic>
      <p:pic>
        <p:nvPicPr>
          <p:cNvPr id="444" name="Google Shape;158;p23" descr="Google Shape;158;p23"/>
          <p:cNvPicPr>
            <a:picLocks noChangeAspect="1"/>
          </p:cNvPicPr>
          <p:nvPr/>
        </p:nvPicPr>
        <p:blipFill>
          <a:blip r:embed="rId3">
            <a:extLst/>
          </a:blip>
          <a:stretch>
            <a:fillRect/>
          </a:stretch>
        </p:blipFill>
        <p:spPr>
          <a:xfrm>
            <a:off x="11898466" y="2654199"/>
            <a:ext cx="10512963" cy="10267789"/>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Google Shape;163;p24"/>
          <p:cNvSpPr txBox="1"/>
          <p:nvPr>
            <p:ph type="sldNum" sz="quarter" idx="2"/>
          </p:nvPr>
        </p:nvSpPr>
        <p:spPr>
          <a:xfrm>
            <a:off x="23188838" y="12524796"/>
            <a:ext cx="867584"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7" name="Google Shape;164;p24"/>
          <p:cNvSpPr txBox="1"/>
          <p:nvPr>
            <p:ph type="title"/>
          </p:nvPr>
        </p:nvSpPr>
        <p:spPr>
          <a:xfrm>
            <a:off x="-1" y="109567"/>
            <a:ext cx="22721602" cy="1527201"/>
          </a:xfrm>
          <a:prstGeom prst="rect">
            <a:avLst/>
          </a:prstGeom>
        </p:spPr>
        <p:txBody>
          <a:bodyPr/>
          <a:lstStyle>
            <a:lvl1pPr>
              <a:defRPr sz="6600"/>
            </a:lvl1pPr>
          </a:lstStyle>
          <a:p>
            <a:pPr/>
            <a:r>
              <a:t>Calibrated properties (GSMF and sizes)</a:t>
            </a:r>
          </a:p>
        </p:txBody>
      </p:sp>
      <p:pic>
        <p:nvPicPr>
          <p:cNvPr id="448" name="Google Shape;165;p24" descr="Google Shape;165;p24"/>
          <p:cNvPicPr>
            <a:picLocks noChangeAspect="1"/>
          </p:cNvPicPr>
          <p:nvPr/>
        </p:nvPicPr>
        <p:blipFill>
          <a:blip r:embed="rId2">
            <a:extLst/>
          </a:blip>
          <a:stretch>
            <a:fillRect/>
          </a:stretch>
        </p:blipFill>
        <p:spPr>
          <a:xfrm>
            <a:off x="612999" y="2654199"/>
            <a:ext cx="10879070" cy="10369337"/>
          </a:xfrm>
          <a:prstGeom prst="rect">
            <a:avLst/>
          </a:prstGeom>
          <a:ln w="12700">
            <a:miter lim="400000"/>
          </a:ln>
        </p:spPr>
      </p:pic>
      <p:pic>
        <p:nvPicPr>
          <p:cNvPr id="449" name="Google Shape;166;p24" descr="Google Shape;166;p24"/>
          <p:cNvPicPr>
            <a:picLocks noChangeAspect="1"/>
          </p:cNvPicPr>
          <p:nvPr/>
        </p:nvPicPr>
        <p:blipFill>
          <a:blip r:embed="rId3">
            <a:extLst/>
          </a:blip>
          <a:stretch>
            <a:fillRect/>
          </a:stretch>
        </p:blipFill>
        <p:spPr>
          <a:xfrm>
            <a:off x="11885971" y="2669706"/>
            <a:ext cx="10454735" cy="10212487"/>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Google Shape;171;p25"/>
          <p:cNvSpPr txBox="1"/>
          <p:nvPr>
            <p:ph type="sldNum" sz="quarter" idx="2"/>
          </p:nvPr>
        </p:nvSpPr>
        <p:spPr>
          <a:xfrm>
            <a:off x="23188838" y="12524796"/>
            <a:ext cx="867584"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2" name="Google Shape;172;p25"/>
          <p:cNvSpPr txBox="1"/>
          <p:nvPr>
            <p:ph type="title"/>
          </p:nvPr>
        </p:nvSpPr>
        <p:spPr>
          <a:xfrm>
            <a:off x="-1" y="109567"/>
            <a:ext cx="22721602" cy="1527201"/>
          </a:xfrm>
          <a:prstGeom prst="rect">
            <a:avLst/>
          </a:prstGeom>
        </p:spPr>
        <p:txBody>
          <a:bodyPr/>
          <a:lstStyle>
            <a:lvl1pPr>
              <a:defRPr sz="6600"/>
            </a:lvl1pPr>
          </a:lstStyle>
          <a:p>
            <a:pPr/>
            <a:r>
              <a:t>Cold gas properties</a:t>
            </a:r>
          </a:p>
        </p:txBody>
      </p:sp>
      <p:pic>
        <p:nvPicPr>
          <p:cNvPr id="453" name="Google Shape;173;p25" descr="Google Shape;173;p25"/>
          <p:cNvPicPr>
            <a:picLocks noChangeAspect="1"/>
          </p:cNvPicPr>
          <p:nvPr/>
        </p:nvPicPr>
        <p:blipFill>
          <a:blip r:embed="rId2">
            <a:extLst/>
          </a:blip>
          <a:stretch>
            <a:fillRect/>
          </a:stretch>
        </p:blipFill>
        <p:spPr>
          <a:xfrm>
            <a:off x="740132" y="2730933"/>
            <a:ext cx="11179866" cy="10324334"/>
          </a:xfrm>
          <a:prstGeom prst="rect">
            <a:avLst/>
          </a:prstGeom>
          <a:ln w="12700">
            <a:miter lim="400000"/>
          </a:ln>
        </p:spPr>
      </p:pic>
      <p:pic>
        <p:nvPicPr>
          <p:cNvPr id="454" name="Google Shape;174;p25" descr="Google Shape;174;p25"/>
          <p:cNvPicPr>
            <a:picLocks noChangeAspect="1"/>
          </p:cNvPicPr>
          <p:nvPr/>
        </p:nvPicPr>
        <p:blipFill>
          <a:blip r:embed="rId3">
            <a:extLst/>
          </a:blip>
          <a:stretch>
            <a:fillRect/>
          </a:stretch>
        </p:blipFill>
        <p:spPr>
          <a:xfrm>
            <a:off x="12095400" y="2730933"/>
            <a:ext cx="11179866" cy="10324305"/>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Google Shape;179;p26"/>
          <p:cNvSpPr txBox="1"/>
          <p:nvPr>
            <p:ph type="sldNum" sz="quarter" idx="2"/>
          </p:nvPr>
        </p:nvSpPr>
        <p:spPr>
          <a:xfrm>
            <a:off x="23188838" y="12524796"/>
            <a:ext cx="867584"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7" name="Google Shape;180;p26"/>
          <p:cNvSpPr txBox="1"/>
          <p:nvPr>
            <p:ph type="title"/>
          </p:nvPr>
        </p:nvSpPr>
        <p:spPr>
          <a:xfrm>
            <a:off x="-1" y="109567"/>
            <a:ext cx="22721602" cy="1527201"/>
          </a:xfrm>
          <a:prstGeom prst="rect">
            <a:avLst/>
          </a:prstGeom>
        </p:spPr>
        <p:txBody>
          <a:bodyPr/>
          <a:lstStyle>
            <a:lvl1pPr>
              <a:defRPr sz="6600"/>
            </a:lvl1pPr>
          </a:lstStyle>
          <a:p>
            <a:pPr/>
            <a:r>
              <a:t>Dust and black hole masses</a:t>
            </a:r>
          </a:p>
        </p:txBody>
      </p:sp>
      <p:pic>
        <p:nvPicPr>
          <p:cNvPr id="458" name="Google Shape;181;p26" descr="Google Shape;181;p26"/>
          <p:cNvPicPr>
            <a:picLocks noChangeAspect="1"/>
          </p:cNvPicPr>
          <p:nvPr/>
        </p:nvPicPr>
        <p:blipFill>
          <a:blip r:embed="rId2">
            <a:extLst/>
          </a:blip>
          <a:stretch>
            <a:fillRect/>
          </a:stretch>
        </p:blipFill>
        <p:spPr>
          <a:xfrm>
            <a:off x="962599" y="2931999"/>
            <a:ext cx="10687268" cy="10091937"/>
          </a:xfrm>
          <a:prstGeom prst="rect">
            <a:avLst/>
          </a:prstGeom>
          <a:ln w="12700">
            <a:miter lim="400000"/>
          </a:ln>
        </p:spPr>
      </p:pic>
      <p:pic>
        <p:nvPicPr>
          <p:cNvPr id="459" name="Google Shape;182;p26" descr="Google Shape;182;p26"/>
          <p:cNvPicPr>
            <a:picLocks noChangeAspect="1"/>
          </p:cNvPicPr>
          <p:nvPr/>
        </p:nvPicPr>
        <p:blipFill>
          <a:blip r:embed="rId3">
            <a:extLst/>
          </a:blip>
          <a:stretch>
            <a:fillRect/>
          </a:stretch>
        </p:blipFill>
        <p:spPr>
          <a:xfrm>
            <a:off x="12072199" y="2931999"/>
            <a:ext cx="10474630" cy="10091937"/>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Google Shape;187;p27"/>
          <p:cNvSpPr txBox="1"/>
          <p:nvPr>
            <p:ph type="sldNum" sz="quarter" idx="2"/>
          </p:nvPr>
        </p:nvSpPr>
        <p:spPr>
          <a:xfrm>
            <a:off x="23188838" y="12524796"/>
            <a:ext cx="867584"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2" name="Google Shape;188;p27"/>
          <p:cNvSpPr txBox="1"/>
          <p:nvPr>
            <p:ph type="title"/>
          </p:nvPr>
        </p:nvSpPr>
        <p:spPr>
          <a:xfrm>
            <a:off x="-1" y="109567"/>
            <a:ext cx="22721602" cy="1527201"/>
          </a:xfrm>
          <a:prstGeom prst="rect">
            <a:avLst/>
          </a:prstGeom>
        </p:spPr>
        <p:txBody>
          <a:bodyPr/>
          <a:lstStyle>
            <a:lvl1pPr>
              <a:defRPr sz="6600"/>
            </a:lvl1pPr>
          </a:lstStyle>
          <a:p>
            <a:pPr/>
            <a:r>
              <a:t>Evolution of the GSMF</a:t>
            </a:r>
          </a:p>
        </p:txBody>
      </p:sp>
      <p:pic>
        <p:nvPicPr>
          <p:cNvPr id="463" name="Google Shape;189;p27" descr="Google Shape;189;p27"/>
          <p:cNvPicPr>
            <a:picLocks noChangeAspect="1"/>
          </p:cNvPicPr>
          <p:nvPr/>
        </p:nvPicPr>
        <p:blipFill>
          <a:blip r:embed="rId2">
            <a:extLst/>
          </a:blip>
          <a:stretch>
            <a:fillRect/>
          </a:stretch>
        </p:blipFill>
        <p:spPr>
          <a:xfrm>
            <a:off x="4258066" y="1995999"/>
            <a:ext cx="15370271" cy="10684066"/>
          </a:xfrm>
          <a:prstGeom prst="rect">
            <a:avLst/>
          </a:prstGeom>
          <a:ln w="12700">
            <a:miter lim="400000"/>
          </a:ln>
        </p:spPr>
      </p:pic>
      <p:sp>
        <p:nvSpPr>
          <p:cNvPr id="464" name="Google Shape;190;p27"/>
          <p:cNvSpPr txBox="1"/>
          <p:nvPr/>
        </p:nvSpPr>
        <p:spPr>
          <a:xfrm>
            <a:off x="15736265" y="12502067"/>
            <a:ext cx="8000001" cy="870498"/>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spAutoFit/>
          </a:bodyPr>
          <a:lstStyle>
            <a:lvl1pPr defTabSz="2438400">
              <a:lnSpc>
                <a:spcPct val="100000"/>
              </a:lnSpc>
              <a:spcBef>
                <a:spcPts val="3200"/>
              </a:spcBef>
              <a:defRPr b="1" i="1" sz="2600">
                <a:solidFill>
                  <a:srgbClr val="9E9E9E"/>
                </a:solidFill>
                <a:latin typeface="Arial"/>
                <a:ea typeface="Arial"/>
                <a:cs typeface="Arial"/>
                <a:sym typeface="Arial"/>
              </a:defRPr>
            </a:lvl1pPr>
          </a:lstStyle>
          <a:p>
            <a:pPr/>
            <a:r>
              <a:t>Chaikin et al., in prep</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Google Shape;195;p28"/>
          <p:cNvSpPr txBox="1"/>
          <p:nvPr>
            <p:ph type="sldNum" sz="quarter" idx="2"/>
          </p:nvPr>
        </p:nvSpPr>
        <p:spPr>
          <a:xfrm>
            <a:off x="23188838" y="12524796"/>
            <a:ext cx="867584"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7" name="Google Shape;196;p28"/>
          <p:cNvSpPr txBox="1"/>
          <p:nvPr>
            <p:ph type="title"/>
          </p:nvPr>
        </p:nvSpPr>
        <p:spPr>
          <a:xfrm>
            <a:off x="-1" y="109567"/>
            <a:ext cx="22721602" cy="1527201"/>
          </a:xfrm>
          <a:prstGeom prst="rect">
            <a:avLst/>
          </a:prstGeom>
        </p:spPr>
        <p:txBody>
          <a:bodyPr/>
          <a:lstStyle>
            <a:lvl1pPr>
              <a:defRPr sz="6600"/>
            </a:lvl1pPr>
          </a:lstStyle>
          <a:p>
            <a:pPr/>
            <a:r>
              <a:t>Morphology of COLIBRE galaxies at m5 res</a:t>
            </a:r>
          </a:p>
        </p:txBody>
      </p:sp>
      <p:pic>
        <p:nvPicPr>
          <p:cNvPr id="468" name="Google Shape;197;p28" descr="Google Shape;197;p28"/>
          <p:cNvPicPr>
            <a:picLocks noChangeAspect="1"/>
          </p:cNvPicPr>
          <p:nvPr/>
        </p:nvPicPr>
        <p:blipFill>
          <a:blip r:embed="rId2">
            <a:extLst/>
          </a:blip>
          <a:stretch>
            <a:fillRect/>
          </a:stretch>
        </p:blipFill>
        <p:spPr>
          <a:xfrm>
            <a:off x="8941267" y="2032567"/>
            <a:ext cx="6125798" cy="5535338"/>
          </a:xfrm>
          <a:prstGeom prst="rect">
            <a:avLst/>
          </a:prstGeom>
          <a:ln w="12700">
            <a:miter lim="400000"/>
          </a:ln>
        </p:spPr>
      </p:pic>
      <p:pic>
        <p:nvPicPr>
          <p:cNvPr id="469" name="Google Shape;198;p28" descr="Google Shape;198;p28"/>
          <p:cNvPicPr>
            <a:picLocks noChangeAspect="1"/>
          </p:cNvPicPr>
          <p:nvPr/>
        </p:nvPicPr>
        <p:blipFill>
          <a:blip r:embed="rId3">
            <a:extLst/>
          </a:blip>
          <a:stretch>
            <a:fillRect/>
          </a:stretch>
        </p:blipFill>
        <p:spPr>
          <a:xfrm>
            <a:off x="16087199" y="2032533"/>
            <a:ext cx="6125798" cy="5535408"/>
          </a:xfrm>
          <a:prstGeom prst="rect">
            <a:avLst/>
          </a:prstGeom>
          <a:ln w="12700">
            <a:miter lim="400000"/>
          </a:ln>
        </p:spPr>
      </p:pic>
      <p:pic>
        <p:nvPicPr>
          <p:cNvPr id="470" name="Google Shape;199;p28" descr="Google Shape;199;p28"/>
          <p:cNvPicPr>
            <a:picLocks noChangeAspect="1"/>
          </p:cNvPicPr>
          <p:nvPr/>
        </p:nvPicPr>
        <p:blipFill>
          <a:blip r:embed="rId4">
            <a:extLst/>
          </a:blip>
          <a:stretch>
            <a:fillRect/>
          </a:stretch>
        </p:blipFill>
        <p:spPr>
          <a:xfrm>
            <a:off x="1423599" y="2032533"/>
            <a:ext cx="6125799" cy="5535408"/>
          </a:xfrm>
          <a:prstGeom prst="rect">
            <a:avLst/>
          </a:prstGeom>
          <a:ln w="12700">
            <a:miter lim="400000"/>
          </a:ln>
        </p:spPr>
      </p:pic>
      <p:pic>
        <p:nvPicPr>
          <p:cNvPr id="471" name="Google Shape;200;p28" descr="Google Shape;200;p28"/>
          <p:cNvPicPr>
            <a:picLocks noChangeAspect="1"/>
          </p:cNvPicPr>
          <p:nvPr/>
        </p:nvPicPr>
        <p:blipFill>
          <a:blip r:embed="rId5">
            <a:extLst/>
          </a:blip>
          <a:stretch>
            <a:fillRect/>
          </a:stretch>
        </p:blipFill>
        <p:spPr>
          <a:xfrm>
            <a:off x="1423599" y="8017221"/>
            <a:ext cx="6125799" cy="5535380"/>
          </a:xfrm>
          <a:prstGeom prst="rect">
            <a:avLst/>
          </a:prstGeom>
          <a:ln w="12700">
            <a:miter lim="400000"/>
          </a:ln>
        </p:spPr>
      </p:pic>
      <p:pic>
        <p:nvPicPr>
          <p:cNvPr id="472" name="Google Shape;201;p28" descr="Google Shape;201;p28"/>
          <p:cNvPicPr>
            <a:picLocks noChangeAspect="1"/>
          </p:cNvPicPr>
          <p:nvPr/>
        </p:nvPicPr>
        <p:blipFill>
          <a:blip r:embed="rId6">
            <a:extLst/>
          </a:blip>
          <a:stretch>
            <a:fillRect/>
          </a:stretch>
        </p:blipFill>
        <p:spPr>
          <a:xfrm>
            <a:off x="8941267" y="8017258"/>
            <a:ext cx="6125798" cy="5535308"/>
          </a:xfrm>
          <a:prstGeom prst="rect">
            <a:avLst/>
          </a:prstGeom>
          <a:ln w="12700">
            <a:miter lim="400000"/>
          </a:ln>
        </p:spPr>
      </p:pic>
      <p:pic>
        <p:nvPicPr>
          <p:cNvPr id="473" name="Google Shape;202;p28" descr="Google Shape;202;p28"/>
          <p:cNvPicPr>
            <a:picLocks noChangeAspect="1"/>
          </p:cNvPicPr>
          <p:nvPr/>
        </p:nvPicPr>
        <p:blipFill>
          <a:blip r:embed="rId7">
            <a:extLst/>
          </a:blip>
          <a:stretch>
            <a:fillRect/>
          </a:stretch>
        </p:blipFill>
        <p:spPr>
          <a:xfrm>
            <a:off x="16087199" y="7963674"/>
            <a:ext cx="6125798" cy="5535323"/>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Google Shape;207;p29"/>
          <p:cNvSpPr txBox="1"/>
          <p:nvPr>
            <p:ph type="sldNum" sz="quarter" idx="2"/>
          </p:nvPr>
        </p:nvSpPr>
        <p:spPr>
          <a:xfrm>
            <a:off x="23188838" y="12524796"/>
            <a:ext cx="867584"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6" name="Google Shape;208;p29"/>
          <p:cNvSpPr txBox="1"/>
          <p:nvPr>
            <p:ph type="title"/>
          </p:nvPr>
        </p:nvSpPr>
        <p:spPr>
          <a:xfrm>
            <a:off x="-1" y="109567"/>
            <a:ext cx="22721602" cy="1527201"/>
          </a:xfrm>
          <a:prstGeom prst="rect">
            <a:avLst/>
          </a:prstGeom>
        </p:spPr>
        <p:txBody>
          <a:bodyPr/>
          <a:lstStyle>
            <a:lvl1pPr>
              <a:defRPr sz="6600"/>
            </a:lvl1pPr>
          </a:lstStyle>
          <a:p>
            <a:pPr/>
            <a:r>
              <a:t>Spatially-resolved properties at m5 res</a:t>
            </a:r>
          </a:p>
        </p:txBody>
      </p:sp>
      <p:pic>
        <p:nvPicPr>
          <p:cNvPr id="477" name="Google Shape;209;p29" descr="Google Shape;209;p29"/>
          <p:cNvPicPr>
            <a:picLocks noChangeAspect="1"/>
          </p:cNvPicPr>
          <p:nvPr/>
        </p:nvPicPr>
        <p:blipFill>
          <a:blip r:embed="rId2">
            <a:extLst/>
          </a:blip>
          <a:stretch>
            <a:fillRect/>
          </a:stretch>
        </p:blipFill>
        <p:spPr>
          <a:xfrm>
            <a:off x="3532701" y="9077800"/>
            <a:ext cx="17318601" cy="4518334"/>
          </a:xfrm>
          <a:prstGeom prst="rect">
            <a:avLst/>
          </a:prstGeom>
          <a:ln w="12700">
            <a:miter lim="400000"/>
          </a:ln>
        </p:spPr>
      </p:pic>
      <p:pic>
        <p:nvPicPr>
          <p:cNvPr id="478" name="Google Shape;210;p29" descr="Google Shape;210;p29"/>
          <p:cNvPicPr>
            <a:picLocks noChangeAspect="1"/>
          </p:cNvPicPr>
          <p:nvPr/>
        </p:nvPicPr>
        <p:blipFill>
          <a:blip r:embed="rId3">
            <a:extLst/>
          </a:blip>
          <a:srcRect l="3166" t="6920" r="0" b="5019"/>
          <a:stretch>
            <a:fillRect/>
          </a:stretch>
        </p:blipFill>
        <p:spPr>
          <a:xfrm>
            <a:off x="6675199" y="1954933"/>
            <a:ext cx="10682268" cy="7771867"/>
          </a:xfrm>
          <a:prstGeom prst="rect">
            <a:avLst/>
          </a:prstGeom>
          <a:ln w="12700">
            <a:miter lim="400000"/>
          </a:ln>
        </p:spPr>
      </p:pic>
      <p:sp>
        <p:nvSpPr>
          <p:cNvPr id="479" name="Google Shape;211;p29"/>
          <p:cNvSpPr txBox="1"/>
          <p:nvPr>
            <p:ph type="body" sz="quarter" idx="1"/>
          </p:nvPr>
        </p:nvSpPr>
        <p:spPr>
          <a:xfrm>
            <a:off x="8745133" y="2855933"/>
            <a:ext cx="3092801" cy="433601"/>
          </a:xfrm>
          <a:prstGeom prst="rect">
            <a:avLst/>
          </a:prstGeom>
          <a:solidFill>
            <a:srgbClr val="FFFFFF"/>
          </a:solidFill>
        </p:spPr>
        <p:txBody>
          <a:bodyPr lIns="0" tIns="0" rIns="0" bIns="0"/>
          <a:lstStyle>
            <a:lvl1pPr marL="0" indent="0">
              <a:lnSpc>
                <a:spcPct val="100000"/>
              </a:lnSpc>
              <a:buSzTx/>
              <a:buNone/>
              <a:defRPr b="1" sz="2800">
                <a:solidFill>
                  <a:srgbClr val="1155CC"/>
                </a:solidFill>
                <a:latin typeface="Times New Roman"/>
                <a:ea typeface="Times New Roman"/>
                <a:cs typeface="Times New Roman"/>
                <a:sym typeface="Times New Roman"/>
              </a:defRPr>
            </a:lvl1pPr>
          </a:lstStyle>
          <a:p>
            <a:pPr/>
            <a:r>
              <a:t>COLIBRE m5</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Google Shape;224;p31"/>
          <p:cNvSpPr txBox="1"/>
          <p:nvPr>
            <p:ph type="body" idx="1"/>
          </p:nvPr>
        </p:nvSpPr>
        <p:spPr>
          <a:xfrm>
            <a:off x="-1" y="2161532"/>
            <a:ext cx="24384001" cy="11252802"/>
          </a:xfrm>
          <a:prstGeom prst="rect">
            <a:avLst/>
          </a:prstGeom>
        </p:spPr>
        <p:txBody>
          <a:bodyPr/>
          <a:lstStyle/>
          <a:p>
            <a:pPr marL="0" indent="0" algn="ctr">
              <a:lnSpc>
                <a:spcPct val="85500"/>
              </a:lnSpc>
              <a:buSzTx/>
              <a:buNone/>
            </a:pPr>
            <a:endParaRPr b="1" sz="4800">
              <a:solidFill>
                <a:srgbClr val="1C4587"/>
              </a:solidFill>
            </a:endParaRPr>
          </a:p>
          <a:p>
            <a:pPr marL="1002029" indent="-880109" algn="ctr">
              <a:lnSpc>
                <a:spcPct val="85500"/>
              </a:lnSpc>
              <a:spcBef>
                <a:spcPts val="3200"/>
              </a:spcBef>
              <a:buClr>
                <a:srgbClr val="1C4587"/>
              </a:buClr>
              <a:buFontTx/>
              <a:buAutoNum type="arabicPeriod" startAt="1"/>
              <a:defRPr b="1">
                <a:solidFill>
                  <a:srgbClr val="1C4587"/>
                </a:solidFill>
              </a:defRPr>
            </a:pPr>
            <a:r>
              <a:t>m6 and m7 COLIBRE models are ready. Large volumes are already running</a:t>
            </a:r>
          </a:p>
          <a:p>
            <a:pPr marL="0" indent="0" algn="ctr">
              <a:lnSpc>
                <a:spcPct val="85500"/>
              </a:lnSpc>
              <a:spcBef>
                <a:spcPts val="3200"/>
              </a:spcBef>
              <a:buSzTx/>
              <a:buNone/>
              <a:defRPr b="1">
                <a:solidFill>
                  <a:srgbClr val="1C4587"/>
                </a:solidFill>
              </a:defRPr>
            </a:pPr>
            <a:r>
              <a:t> COLIBRE m5 is about to be ready</a:t>
            </a:r>
          </a:p>
          <a:p>
            <a:pPr marL="0" indent="0" algn="ctr">
              <a:lnSpc>
                <a:spcPct val="85500"/>
              </a:lnSpc>
              <a:spcBef>
                <a:spcPts val="3200"/>
              </a:spcBef>
              <a:buSzTx/>
              <a:buNone/>
            </a:pPr>
            <a:endParaRPr b="1">
              <a:solidFill>
                <a:srgbClr val="1C4587"/>
              </a:solidFill>
            </a:endParaRPr>
          </a:p>
          <a:p>
            <a:pPr marL="0" indent="0" algn="ctr">
              <a:lnSpc>
                <a:spcPct val="85500"/>
              </a:lnSpc>
              <a:spcBef>
                <a:spcPts val="3200"/>
              </a:spcBef>
              <a:buSzTx/>
              <a:buNone/>
              <a:defRPr baseline="31238"/>
            </a:pPr>
            <a:r>
              <a:t> </a:t>
            </a:r>
            <a:r>
              <a:rPr b="1" baseline="0"/>
              <a:t>2. COLIBRE m7 calibrated by emulators</a:t>
            </a:r>
            <a:r>
              <a:rPr baseline="0"/>
              <a:t>. </a:t>
            </a:r>
            <a:r>
              <a:rPr b="1" baseline="0"/>
              <a:t>Parameters at m6 and m5 inferred from m7</a:t>
            </a:r>
            <a:endParaRPr b="1">
              <a:solidFill>
                <a:srgbClr val="1C4587"/>
              </a:solidFill>
            </a:endParaRPr>
          </a:p>
          <a:p>
            <a:pPr marL="0" indent="0" algn="ctr">
              <a:lnSpc>
                <a:spcPct val="85500"/>
              </a:lnSpc>
              <a:spcBef>
                <a:spcPts val="3200"/>
              </a:spcBef>
              <a:buSzTx/>
              <a:buNone/>
            </a:pPr>
            <a:endParaRPr b="1">
              <a:solidFill>
                <a:srgbClr val="1C4587"/>
              </a:solidFill>
            </a:endParaRPr>
          </a:p>
          <a:p>
            <a:pPr marL="0" indent="0" algn="ctr">
              <a:lnSpc>
                <a:spcPct val="85500"/>
              </a:lnSpc>
              <a:spcBef>
                <a:spcPts val="3200"/>
              </a:spcBef>
              <a:buSzTx/>
              <a:buNone/>
              <a:defRPr b="1">
                <a:solidFill>
                  <a:srgbClr val="1C4587"/>
                </a:solidFill>
              </a:defRPr>
            </a:pPr>
            <a:r>
              <a:t>3. COLIBRE (SN and AGN feedback) has been calibrated to match the observed galaxy stellar mass function and size-mass relation at z=0</a:t>
            </a:r>
          </a:p>
          <a:p>
            <a:pPr marL="0" indent="0" algn="ctr">
              <a:lnSpc>
                <a:spcPct val="85500"/>
              </a:lnSpc>
              <a:spcBef>
                <a:spcPts val="3200"/>
              </a:spcBef>
              <a:buSzTx/>
              <a:buNone/>
              <a:defRPr b="1">
                <a:solidFill>
                  <a:srgbClr val="1C4587"/>
                </a:solidFill>
              </a:defRPr>
            </a:pPr>
            <a:r>
              <a:t> </a:t>
            </a:r>
          </a:p>
          <a:p>
            <a:pPr marL="0" indent="0" algn="ctr">
              <a:lnSpc>
                <a:spcPct val="85500"/>
              </a:lnSpc>
              <a:spcBef>
                <a:spcPts val="3200"/>
              </a:spcBef>
              <a:buSzTx/>
              <a:buNone/>
              <a:defRPr b="1"/>
            </a:pPr>
            <a:r>
              <a:t>4. Thanks to point 3, COLIBRE also reproduces various other low- and high-z observations</a:t>
            </a:r>
          </a:p>
        </p:txBody>
      </p:sp>
      <p:sp>
        <p:nvSpPr>
          <p:cNvPr id="482" name="Google Shape;225;p31"/>
          <p:cNvSpPr txBox="1"/>
          <p:nvPr>
            <p:ph type="title"/>
          </p:nvPr>
        </p:nvSpPr>
        <p:spPr>
          <a:xfrm>
            <a:off x="-1" y="109567"/>
            <a:ext cx="22721602" cy="1527201"/>
          </a:xfrm>
          <a:prstGeom prst="rect">
            <a:avLst/>
          </a:prstGeom>
        </p:spPr>
        <p:txBody>
          <a:bodyPr/>
          <a:lstStyle>
            <a:lvl1pPr>
              <a:defRPr sz="6600"/>
            </a:lvl1pPr>
          </a:lstStyle>
          <a:p>
            <a:pPr/>
            <a:r>
              <a:t>Summary</a:t>
            </a:r>
          </a:p>
        </p:txBody>
      </p:sp>
      <p:sp>
        <p:nvSpPr>
          <p:cNvPr id="483" name="Google Shape;226;p31"/>
          <p:cNvSpPr txBox="1"/>
          <p:nvPr>
            <p:ph type="sldNum" sz="quarter" idx="2"/>
          </p:nvPr>
        </p:nvSpPr>
        <p:spPr>
          <a:xfrm>
            <a:off x="23188838" y="12524796"/>
            <a:ext cx="867584"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Colibre simulations"/>
          <p:cNvSpPr txBox="1"/>
          <p:nvPr>
            <p:ph type="title"/>
          </p:nvPr>
        </p:nvSpPr>
        <p:spPr>
          <a:prstGeom prst="rect">
            <a:avLst/>
          </a:prstGeom>
        </p:spPr>
        <p:txBody>
          <a:bodyPr/>
          <a:lstStyle/>
          <a:p>
            <a:pPr/>
            <a:r>
              <a:t>Colibre simulations</a:t>
            </a:r>
          </a:p>
        </p:txBody>
      </p:sp>
      <p:sp>
        <p:nvSpPr>
          <p:cNvPr id="486" name="Many smaller volumes completed together with dark matter only counterparts…"/>
          <p:cNvSpPr txBox="1"/>
          <p:nvPr>
            <p:ph type="body" idx="1"/>
          </p:nvPr>
        </p:nvSpPr>
        <p:spPr>
          <a:xfrm>
            <a:off x="1217711" y="2616200"/>
            <a:ext cx="21948578" cy="8483601"/>
          </a:xfrm>
          <a:prstGeom prst="rect">
            <a:avLst/>
          </a:prstGeom>
        </p:spPr>
        <p:txBody>
          <a:bodyPr/>
          <a:lstStyle/>
          <a:p>
            <a:pPr marL="518794" indent="-518794" defTabSz="2316421">
              <a:spcBef>
                <a:spcPts val="2200"/>
              </a:spcBef>
              <a:defRPr sz="4180"/>
            </a:pPr>
          </a:p>
          <a:p>
            <a:pPr marL="518794" indent="-518794" defTabSz="2316421">
              <a:spcBef>
                <a:spcPts val="2200"/>
              </a:spcBef>
              <a:defRPr sz="4180"/>
            </a:pPr>
          </a:p>
          <a:p>
            <a:pPr marL="518794" indent="-518794" defTabSz="2316421">
              <a:spcBef>
                <a:spcPts val="2200"/>
              </a:spcBef>
              <a:defRPr sz="4180"/>
            </a:pPr>
            <a:r>
              <a:t>Many smaller volumes completed together with dark matter only counterparts</a:t>
            </a:r>
          </a:p>
          <a:p>
            <a:pPr marL="518794" indent="-518794" defTabSz="2316421">
              <a:spcBef>
                <a:spcPts val="2200"/>
              </a:spcBef>
              <a:defRPr sz="4180"/>
            </a:pPr>
            <a:r>
              <a:t> Currently running Flagship - L0400N3008 - 16o nodes - 120 TB of RAM - expected wall-clock time of 45 days</a:t>
            </a:r>
          </a:p>
          <a:p>
            <a:pPr marL="518794" indent="-518794" defTabSz="2316421">
              <a:spcBef>
                <a:spcPts val="2200"/>
              </a:spcBef>
              <a:defRPr sz="4180"/>
            </a:pPr>
            <a:r>
              <a:t> Many projects have begun using the smaller volume Colibre boxes</a:t>
            </a:r>
          </a:p>
          <a:p>
            <a:pPr marL="518794" indent="-518794" defTabSz="2316421">
              <a:spcBef>
                <a:spcPts val="2200"/>
              </a:spcBef>
              <a:defRPr sz="4180"/>
            </a:pPr>
          </a:p>
          <a:p>
            <a:pPr marL="518794" indent="-518794" defTabSz="2316421">
              <a:spcBef>
                <a:spcPts val="2200"/>
              </a:spcBef>
              <a:defRPr sz="4180"/>
            </a:pPr>
            <a:r>
              <a:t>As with Eagle the data will be made public as far as possible. While possible to replicate the Eagle database the data is much richer and the raw data will be 1 PB</a:t>
            </a:r>
          </a:p>
        </p:txBody>
      </p:sp>
      <p:sp>
        <p:nvSpPr>
          <p:cNvPr id="487" name="Slide Subtitle"/>
          <p:cNvSpPr txBox="1"/>
          <p:nvPr>
            <p:ph type="body" idx="2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Summary"/>
          <p:cNvSpPr txBox="1"/>
          <p:nvPr>
            <p:ph type="title"/>
          </p:nvPr>
        </p:nvSpPr>
        <p:spPr>
          <a:xfrm>
            <a:off x="831221" y="1107284"/>
            <a:ext cx="22721601" cy="2328164"/>
          </a:xfrm>
          <a:prstGeom prst="rect">
            <a:avLst/>
          </a:prstGeom>
        </p:spPr>
        <p:txBody>
          <a:bodyPr/>
          <a:lstStyle>
            <a:lvl1pPr>
              <a:lnSpc>
                <a:spcPct val="80000"/>
              </a:lnSpc>
              <a:defRPr spc="-84" sz="8400">
                <a:latin typeface="+mn-lt"/>
                <a:ea typeface="+mn-ea"/>
                <a:cs typeface="+mn-cs"/>
                <a:sym typeface="Canela Bold"/>
              </a:defRPr>
            </a:lvl1pPr>
          </a:lstStyle>
          <a:p>
            <a:pPr/>
            <a:r>
              <a:t>Summary</a:t>
            </a:r>
          </a:p>
        </p:txBody>
      </p:sp>
      <p:sp>
        <p:nvSpPr>
          <p:cNvPr id="490" name="The DiRAC-3 Memory Intensive system is making it possible to run…"/>
          <p:cNvSpPr txBox="1"/>
          <p:nvPr>
            <p:ph type="body" idx="1"/>
          </p:nvPr>
        </p:nvSpPr>
        <p:spPr>
          <a:xfrm>
            <a:off x="831199" y="3548642"/>
            <a:ext cx="22721602" cy="8615950"/>
          </a:xfrm>
          <a:prstGeom prst="rect">
            <a:avLst/>
          </a:prstGeom>
        </p:spPr>
        <p:txBody>
          <a:bodyPr/>
          <a:lstStyle/>
          <a:p>
            <a:pPr marL="740663" indent="-648080" algn="l" defTabSz="1975104">
              <a:defRPr sz="4617"/>
            </a:pPr>
            <a:r>
              <a:t>The DiRAC-3 Memory Intensive system is making it possible to run</a:t>
            </a:r>
          </a:p>
          <a:p>
            <a:pPr marL="740663" indent="-648080" algn="l" defTabSz="1975104">
              <a:defRPr sz="4617"/>
            </a:pPr>
            <a:r>
              <a:t>a new generation of very large cosmological hydrodynamical simulations in both </a:t>
            </a:r>
          </a:p>
          <a:p>
            <a:pPr marL="740663" indent="-648080" algn="l" defTabSz="1975104">
              <a:defRPr sz="4617"/>
            </a:pPr>
            <a:r>
              <a:t> large-scale structure (Flamingo) and galaxy formation (Colibre)</a:t>
            </a:r>
          </a:p>
          <a:p>
            <a:pPr marL="740663" indent="-648080" algn="l" defTabSz="1975104">
              <a:defRPr sz="4617"/>
            </a:pPr>
          </a:p>
          <a:p>
            <a:pPr marL="740663" indent="-648080" algn="l" defTabSz="1975104">
              <a:defRPr sz="4617"/>
            </a:pPr>
            <a:r>
              <a:t>The projects require teams of tens of people and many years to develop and test subgrid models, run the simulations and produce the first scientific returns. The data produced will likely be useful for a least a decade based on past experience.</a:t>
            </a:r>
          </a:p>
          <a:p>
            <a:pPr marL="740663" indent="-648080" algn="l" defTabSz="1975104">
              <a:defRPr sz="4617"/>
            </a:pPr>
          </a:p>
          <a:p>
            <a:pPr marL="740663" indent="-648080" algn="l" defTabSz="1975104">
              <a:defRPr sz="4617"/>
            </a:pPr>
            <a:r>
              <a:t>The DiRAC-3 facility has enabled the UK to be competitive in these fields.</a:t>
            </a:r>
          </a:p>
          <a:p>
            <a:pPr marL="740663" indent="-648080" algn="l" defTabSz="1975104">
              <a:defRPr sz="5994"/>
            </a:pPr>
          </a:p>
        </p:txBody>
      </p:sp>
      <p:sp>
        <p:nvSpPr>
          <p:cNvPr id="4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Overview"/>
          <p:cNvSpPr txBox="1"/>
          <p:nvPr>
            <p:ph type="title"/>
          </p:nvPr>
        </p:nvSpPr>
        <p:spPr>
          <a:xfrm>
            <a:off x="1313318" y="427745"/>
            <a:ext cx="22721602" cy="1753686"/>
          </a:xfrm>
          <a:prstGeom prst="rect">
            <a:avLst/>
          </a:prstGeom>
        </p:spPr>
        <p:txBody>
          <a:bodyPr/>
          <a:lstStyle>
            <a:lvl1pPr defTabSz="2340863">
              <a:defRPr sz="8832"/>
            </a:lvl1pPr>
          </a:lstStyle>
          <a:p>
            <a:pPr/>
            <a:r>
              <a:t>Overview</a:t>
            </a:r>
          </a:p>
        </p:txBody>
      </p:sp>
      <p:sp>
        <p:nvSpPr>
          <p:cNvPr id="215" name="Memory Intensive calculations…"/>
          <p:cNvSpPr txBox="1"/>
          <p:nvPr>
            <p:ph type="body" idx="1"/>
          </p:nvPr>
        </p:nvSpPr>
        <p:spPr>
          <a:xfrm>
            <a:off x="831199" y="3062190"/>
            <a:ext cx="22721602" cy="10050753"/>
          </a:xfrm>
          <a:prstGeom prst="rect">
            <a:avLst/>
          </a:prstGeom>
        </p:spPr>
        <p:txBody>
          <a:bodyPr/>
          <a:lstStyle/>
          <a:p>
            <a:pPr marL="318897" indent="-212597" algn="l" defTabSz="2267711">
              <a:buSzPts val="6800"/>
              <a:buChar char="•"/>
              <a:defRPr sz="6882"/>
            </a:pPr>
            <a:endParaRPr sz="5022"/>
          </a:p>
          <a:p>
            <a:pPr marL="261438" indent="-155139" algn="l" defTabSz="2267711">
              <a:buSzPts val="5000"/>
              <a:buChar char="•"/>
              <a:defRPr sz="6882"/>
            </a:pPr>
            <a:r>
              <a:rPr sz="5022"/>
              <a:t>      Memory Intensive calculations</a:t>
            </a:r>
            <a:endParaRPr sz="5022"/>
          </a:p>
          <a:p>
            <a:pPr marL="318897" indent="-212597" algn="l" defTabSz="2267711">
              <a:buSzPts val="6800"/>
              <a:buChar char="•"/>
              <a:defRPr sz="6882"/>
            </a:pPr>
            <a:endParaRPr sz="5022"/>
          </a:p>
          <a:p>
            <a:pPr marL="318897" indent="-212597" algn="l" defTabSz="2267711">
              <a:buSzPts val="5000"/>
              <a:buChar char="•"/>
              <a:defRPr sz="5022"/>
            </a:pPr>
            <a:r>
              <a:t>    </a:t>
            </a:r>
            <a:r>
              <a:rPr>
                <a:solidFill>
                  <a:schemeClr val="accent5"/>
                </a:solidFill>
              </a:rPr>
              <a:t>The DiRAC-3 Memory Intensive System</a:t>
            </a:r>
            <a:endParaRPr>
              <a:solidFill>
                <a:schemeClr val="accent5"/>
              </a:solidFill>
            </a:endParaRPr>
          </a:p>
          <a:p>
            <a:pPr marL="318897" indent="-212597" algn="l" defTabSz="2267711">
              <a:buSzPts val="5000"/>
              <a:buChar char="•"/>
              <a:defRPr sz="5022"/>
            </a:pPr>
          </a:p>
          <a:p>
            <a:pPr marL="318897" indent="-212597" algn="l" defTabSz="2267711">
              <a:buSzPts val="5000"/>
              <a:buChar char="•"/>
              <a:defRPr sz="5022"/>
            </a:pPr>
            <a:r>
              <a:t>    The SWIFT hydrodynamic code</a:t>
            </a:r>
          </a:p>
          <a:p>
            <a:pPr marL="318897" indent="-212597" algn="l" defTabSz="2267711">
              <a:buSzPts val="5000"/>
              <a:buChar char="•"/>
              <a:defRPr sz="5022"/>
            </a:pPr>
          </a:p>
          <a:p>
            <a:pPr marL="318897" indent="-212597" algn="l" defTabSz="2267711">
              <a:buSzPts val="5000"/>
              <a:buChar char="•"/>
              <a:defRPr sz="5022"/>
            </a:pPr>
            <a:r>
              <a:t>    Two examples using SWIFT of MI simulations:</a:t>
            </a:r>
          </a:p>
          <a:p>
            <a:pPr marL="850391" indent="-744093" algn="l" defTabSz="2267711">
              <a:defRPr sz="5022"/>
            </a:pPr>
            <a:r>
              <a:t> </a:t>
            </a:r>
          </a:p>
          <a:p>
            <a:pPr marL="850391" indent="-744093" algn="l" defTabSz="2267711">
              <a:defRPr sz="5022"/>
            </a:pPr>
            <a:r>
              <a:t>          Flamingo project -  Large-scale structure</a:t>
            </a:r>
          </a:p>
          <a:p>
            <a:pPr marL="850391" indent="-744093" algn="l" defTabSz="2267711">
              <a:defRPr sz="5022"/>
            </a:pPr>
            <a:r>
              <a:t>          Colibre project    -    Galaxy formation</a:t>
            </a:r>
          </a:p>
          <a:p>
            <a:pPr marL="850391" indent="-744093" algn="l" defTabSz="2267711">
              <a:defRPr sz="5022"/>
            </a:pPr>
          </a:p>
          <a:p>
            <a:pPr marL="1346454" indent="-1027557" algn="l" defTabSz="2267711">
              <a:buClr>
                <a:srgbClr val="595959"/>
              </a:buClr>
              <a:buSzPts val="7500"/>
              <a:buChar char="•"/>
              <a:defRPr sz="5022"/>
            </a:pPr>
            <a:r>
              <a:t>Summary</a:t>
            </a:r>
          </a:p>
        </p:txBody>
      </p:sp>
      <p:sp>
        <p:nvSpPr>
          <p:cNvPr id="216" name="Slide Number"/>
          <p:cNvSpPr txBox="1"/>
          <p:nvPr>
            <p:ph type="sldNum" sz="quarter" idx="2"/>
          </p:nvPr>
        </p:nvSpPr>
        <p:spPr>
          <a:xfrm>
            <a:off x="23372480" y="12524796"/>
            <a:ext cx="683942"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THE END"/>
          <p:cNvSpPr txBox="1"/>
          <p:nvPr>
            <p:ph type="title"/>
          </p:nvPr>
        </p:nvSpPr>
        <p:spPr>
          <a:prstGeom prst="rect">
            <a:avLst/>
          </a:prstGeom>
        </p:spPr>
        <p:txBody>
          <a:bodyPr/>
          <a:lstStyle/>
          <a:p>
            <a:pPr/>
            <a:r>
              <a:t>THE END</a:t>
            </a:r>
          </a:p>
        </p:txBody>
      </p:sp>
      <p:sp>
        <p:nvSpPr>
          <p:cNvPr id="494" name="Double-click to edit"/>
          <p:cNvSpPr txBox="1"/>
          <p:nvPr>
            <p:ph type="body" sz="quarter" idx="1"/>
          </p:nvPr>
        </p:nvSpPr>
        <p:spPr>
          <a:prstGeom prst="rect">
            <a:avLst/>
          </a:prstGeom>
        </p:spPr>
        <p:txBody>
          <a:bodyPr/>
          <a:lstStyle/>
          <a:p>
            <a:pPr/>
          </a:p>
        </p:txBody>
      </p:sp>
      <p:sp>
        <p:nvSpPr>
          <p:cNvPr id="4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Double-click to edit"/>
          <p:cNvSpPr txBox="1"/>
          <p:nvPr>
            <p:ph type="title"/>
          </p:nvPr>
        </p:nvSpPr>
        <p:spPr>
          <a:prstGeom prst="rect">
            <a:avLst/>
          </a:prstGeom>
        </p:spPr>
        <p:txBody>
          <a:bodyPr/>
          <a:lstStyle/>
          <a:p>
            <a:pPr/>
          </a:p>
        </p:txBody>
      </p:sp>
      <p:sp>
        <p:nvSpPr>
          <p:cNvPr id="498" name="Double-click to edit"/>
          <p:cNvSpPr txBox="1"/>
          <p:nvPr>
            <p:ph type="body" sz="quarter" idx="1"/>
          </p:nvPr>
        </p:nvSpPr>
        <p:spPr>
          <a:prstGeom prst="rect">
            <a:avLst/>
          </a:prstGeom>
        </p:spPr>
        <p:txBody>
          <a:bodyPr/>
          <a:lstStyle/>
          <a:p>
            <a:pPr/>
          </a:p>
        </p:txBody>
      </p:sp>
      <p:sp>
        <p:nvSpPr>
          <p:cNvPr id="49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01" name="Stats"/>
          <p:cNvSpPr txBox="1"/>
          <p:nvPr>
            <p:ph type="title"/>
          </p:nvPr>
        </p:nvSpPr>
        <p:spPr>
          <a:xfrm>
            <a:off x="323749" y="-2784698"/>
            <a:ext cx="22721602" cy="5473601"/>
          </a:xfrm>
          <a:prstGeom prst="rect">
            <a:avLst/>
          </a:prstGeom>
        </p:spPr>
        <p:txBody>
          <a:bodyPr/>
          <a:lstStyle/>
          <a:p>
            <a:pPr/>
            <a:r>
              <a:t>Stats</a:t>
            </a:r>
          </a:p>
        </p:txBody>
      </p:sp>
      <p:sp>
        <p:nvSpPr>
          <p:cNvPr id="502" name="Slide Number"/>
          <p:cNvSpPr txBox="1"/>
          <p:nvPr>
            <p:ph type="sldNum" sz="quarter" idx="2"/>
          </p:nvPr>
        </p:nvSpPr>
        <p:spPr>
          <a:xfrm>
            <a:off x="23335880" y="12524796"/>
            <a:ext cx="720542"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03" name="Snap8. - 118 seconds 36.5TB 160 nodes - 316 Gbytes/s. - Colibremvlvv…"/>
          <p:cNvSpPr txBox="1"/>
          <p:nvPr/>
        </p:nvSpPr>
        <p:spPr>
          <a:xfrm>
            <a:off x="1001868" y="3364077"/>
            <a:ext cx="21175785" cy="69878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Snap8. - 118 seconds 36.5TB 160 nodes - 316 Gbytes/s. - Colibremvlvv</a:t>
            </a:r>
          </a:p>
          <a:p>
            <a:pPr/>
            <a:r>
              <a:t>Cosma8/data. - 1100 seconds - 4TB of compressed data</a:t>
            </a:r>
          </a:p>
          <a:p>
            <a:pPr/>
            <a:r>
              <a:t>Flamingo hydro 240 nodes (ROME) - 960 MPI ranks - 14% load imbalance</a:t>
            </a:r>
          </a:p>
          <a:p>
            <a:pPr/>
            <a:r>
              <a:t>Flamingo 10k.    512 nodes -  1024 mph ranks - 32% imbalance  -  Rome/Milan</a:t>
            </a:r>
          </a:p>
          <a:p>
            <a:pPr/>
            <a:r>
              <a:t>96 projects declared using Flamingo - 25 published. - 31 with UK leads 9 uk institutions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Memory Intensive system at Durham (Cosma-8)"/>
          <p:cNvSpPr txBox="1"/>
          <p:nvPr>
            <p:ph type="body" sz="quarter" idx="1"/>
          </p:nvPr>
        </p:nvSpPr>
        <p:spPr>
          <a:xfrm>
            <a:off x="2150625" y="706802"/>
            <a:ext cx="22721601" cy="2037401"/>
          </a:xfrm>
          <a:prstGeom prst="rect">
            <a:avLst/>
          </a:prstGeom>
        </p:spPr>
        <p:txBody>
          <a:bodyPr/>
          <a:lstStyle>
            <a:lvl1pPr>
              <a:defRPr b="1" sz="5200"/>
            </a:lvl1pPr>
          </a:lstStyle>
          <a:p>
            <a:pPr/>
            <a:r>
              <a:t>Memory Intensive system at Durham (Cosma-8)</a:t>
            </a:r>
          </a:p>
        </p:txBody>
      </p:sp>
      <p:sp>
        <p:nvSpPr>
          <p:cNvPr id="219" name="Slide Number"/>
          <p:cNvSpPr txBox="1"/>
          <p:nvPr>
            <p:ph type="sldNum" sz="quarter" idx="2"/>
          </p:nvPr>
        </p:nvSpPr>
        <p:spPr>
          <a:xfrm>
            <a:off x="23372480" y="12524796"/>
            <a:ext cx="683942"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0" name="Prototype in service from October 2020.    -   32 nodes with dual Rome 7H12…"/>
          <p:cNvSpPr txBox="1"/>
          <p:nvPr/>
        </p:nvSpPr>
        <p:spPr>
          <a:xfrm>
            <a:off x="1560423" y="2888080"/>
            <a:ext cx="20786718" cy="130145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46100" indent="-546100">
              <a:buSzPct val="150000"/>
              <a:buChar char="•"/>
            </a:pPr>
            <a:r>
              <a:t>Prototype in service from October 2020.    -   32 nodes with dual Rome 7H12</a:t>
            </a:r>
          </a:p>
          <a:p>
            <a:pPr marL="546100" indent="-546100">
              <a:buSzPct val="150000"/>
              <a:buChar char="•"/>
            </a:pPr>
            <a:r>
              <a:t>Phase 1  (2021) DiRAC-3 grew to 360 nodes with additional Rome 7H12 nodes. </a:t>
            </a:r>
          </a:p>
          <a:p>
            <a:pPr marL="546100" indent="-546100">
              <a:buSzPct val="150000"/>
              <a:buChar char="•"/>
            </a:pPr>
            <a:r>
              <a:t>Phase 2 (2023) DiRAC-3 expanded to 528 with addition of 168  Milan 7763 nodes</a:t>
            </a:r>
          </a:p>
          <a:p>
            <a:pPr marL="546100" indent="-546100">
              <a:buSzPct val="150000"/>
              <a:buChar char="•"/>
            </a:pPr>
            <a:r>
              <a:t>Mellanox HDR, 200 Gbit/s - non-blocking fat tree topology</a:t>
            </a:r>
          </a:p>
          <a:p>
            <a:pPr/>
          </a:p>
          <a:p>
            <a:pPr marL="546100" indent="-546100">
              <a:buSzPct val="150000"/>
              <a:buChar char="•"/>
            </a:pPr>
            <a:r>
              <a:t>All nodes have 1 TB of RAM</a:t>
            </a:r>
          </a:p>
          <a:p>
            <a:pPr marL="546100" indent="-546100">
              <a:buSzPct val="150000"/>
              <a:buChar char="•"/>
            </a:pPr>
            <a:r>
              <a:t>As part of phase 1  the snap8 filesystem - 1.2PB </a:t>
            </a:r>
          </a:p>
          <a:p>
            <a:pPr marL="546100" indent="-546100">
              <a:buSzPct val="150000"/>
              <a:buChar char="•"/>
            </a:pPr>
            <a:r>
              <a:t>Total storage today about 15 PB</a:t>
            </a:r>
          </a:p>
          <a:p>
            <a:pPr marL="546100" indent="-546100">
              <a:buSzPct val="150000"/>
              <a:buChar char="•"/>
            </a:pPr>
            <a:r>
              <a:t>Tape storage 26 PB</a:t>
            </a:r>
          </a:p>
          <a:p>
            <a:pPr marL="546100" indent="-546100">
              <a:buSzPct val="150000"/>
              <a:buChar char="•"/>
            </a:pPr>
            <a:r>
              <a:t>x</a:t>
            </a:r>
            <a:r>
              <a:rPr sz="6800"/>
              <a:t>10</a:t>
            </a:r>
            <a:r>
              <a:t> more RAM than DiRAC-2 (Cosma-5)</a:t>
            </a:r>
          </a:p>
          <a:p>
            <a:pPr/>
          </a:p>
        </p:txBody>
      </p:sp>
      <p:pic>
        <p:nvPicPr>
          <p:cNvPr id="221" name="cropped-cropped-dirac-christmas-logo.png.png" descr="cropped-cropped-dirac-christmas-logo.png.png"/>
          <p:cNvPicPr>
            <a:picLocks noChangeAspect="1"/>
          </p:cNvPicPr>
          <p:nvPr/>
        </p:nvPicPr>
        <p:blipFill>
          <a:blip r:embed="rId2">
            <a:extLst/>
          </a:blip>
          <a:stretch>
            <a:fillRect/>
          </a:stretch>
        </p:blipFill>
        <p:spPr>
          <a:xfrm>
            <a:off x="208632" y="-29188"/>
            <a:ext cx="5140106" cy="2837942"/>
          </a:xfrm>
          <a:prstGeom prst="rect">
            <a:avLst/>
          </a:prstGeom>
          <a:ln w="12700">
            <a:miter lim="400000"/>
          </a:ln>
        </p:spPr>
      </p:pic>
      <p:sp>
        <p:nvSpPr>
          <p:cNvPr id="222" name="dirac.ac.uk"/>
          <p:cNvSpPr txBox="1"/>
          <p:nvPr/>
        </p:nvSpPr>
        <p:spPr>
          <a:xfrm>
            <a:off x="697721" y="2229628"/>
            <a:ext cx="2866391" cy="934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dirac.ac.uk</a:t>
            </a:r>
          </a:p>
        </p:txBody>
      </p:sp>
      <p:pic>
        <p:nvPicPr>
          <p:cNvPr id="223" name="IMG_2988_CR2_embedded.jpg" descr="IMG_2988_CR2_embedded.jpg"/>
          <p:cNvPicPr>
            <a:picLocks noChangeAspect="1"/>
          </p:cNvPicPr>
          <p:nvPr/>
        </p:nvPicPr>
        <p:blipFill>
          <a:blip r:embed="rId3">
            <a:extLst/>
          </a:blip>
          <a:stretch>
            <a:fillRect/>
          </a:stretch>
        </p:blipFill>
        <p:spPr>
          <a:xfrm>
            <a:off x="15585211" y="8146108"/>
            <a:ext cx="8244032" cy="549602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Double-click to edit"/>
          <p:cNvSpPr txBox="1"/>
          <p:nvPr>
            <p:ph type="body" sz="quarter" idx="1"/>
          </p:nvPr>
        </p:nvSpPr>
        <p:spPr>
          <a:prstGeom prst="rect">
            <a:avLst/>
          </a:prstGeom>
        </p:spPr>
        <p:txBody>
          <a:bodyPr/>
          <a:lstStyle/>
          <a:p>
            <a:pPr/>
          </a:p>
        </p:txBody>
      </p:sp>
      <p:sp>
        <p:nvSpPr>
          <p:cNvPr id="226" name="Slide Number"/>
          <p:cNvSpPr txBox="1"/>
          <p:nvPr>
            <p:ph type="sldNum" sz="quarter" idx="2"/>
          </p:nvPr>
        </p:nvSpPr>
        <p:spPr>
          <a:xfrm>
            <a:off x="23372480" y="12524796"/>
            <a:ext cx="683942"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7" name="Screenshot 2024-12-09 at 15.50.49.png" descr="Screenshot 2024-12-09 at 15.50.49.png"/>
          <p:cNvPicPr>
            <a:picLocks noChangeAspect="1"/>
          </p:cNvPicPr>
          <p:nvPr/>
        </p:nvPicPr>
        <p:blipFill>
          <a:blip r:embed="rId2">
            <a:extLst/>
          </a:blip>
          <a:stretch>
            <a:fillRect/>
          </a:stretch>
        </p:blipFill>
        <p:spPr>
          <a:xfrm>
            <a:off x="1022057" y="3320090"/>
            <a:ext cx="8610601" cy="6375401"/>
          </a:xfrm>
          <a:prstGeom prst="rect">
            <a:avLst/>
          </a:prstGeom>
          <a:ln w="12700">
            <a:miter lim="400000"/>
          </a:ln>
        </p:spPr>
      </p:pic>
      <p:pic>
        <p:nvPicPr>
          <p:cNvPr id="228" name="Screenshot 2024-12-09 at 15.52.19.png" descr="Screenshot 2024-12-09 at 15.52.19.png"/>
          <p:cNvPicPr>
            <a:picLocks noChangeAspect="1"/>
          </p:cNvPicPr>
          <p:nvPr/>
        </p:nvPicPr>
        <p:blipFill>
          <a:blip r:embed="rId3">
            <a:extLst/>
          </a:blip>
          <a:stretch>
            <a:fillRect/>
          </a:stretch>
        </p:blipFill>
        <p:spPr>
          <a:xfrm>
            <a:off x="9795189" y="3502364"/>
            <a:ext cx="8953501" cy="9613901"/>
          </a:xfrm>
          <a:prstGeom prst="rect">
            <a:avLst/>
          </a:prstGeom>
          <a:ln w="12700">
            <a:miter lim="400000"/>
          </a:ln>
        </p:spPr>
      </p:pic>
      <p:pic>
        <p:nvPicPr>
          <p:cNvPr id="229" name="Screenshot 2024-12-09 at 15.54.10.png" descr="Screenshot 2024-12-09 at 15.54.10.png"/>
          <p:cNvPicPr>
            <a:picLocks noChangeAspect="1"/>
          </p:cNvPicPr>
          <p:nvPr/>
        </p:nvPicPr>
        <p:blipFill>
          <a:blip r:embed="rId4">
            <a:extLst/>
          </a:blip>
          <a:stretch>
            <a:fillRect/>
          </a:stretch>
        </p:blipFill>
        <p:spPr>
          <a:xfrm>
            <a:off x="19382339" y="3019764"/>
            <a:ext cx="3771901" cy="10579101"/>
          </a:xfrm>
          <a:prstGeom prst="rect">
            <a:avLst/>
          </a:prstGeom>
          <a:ln w="12700">
            <a:miter lim="400000"/>
          </a:ln>
        </p:spPr>
      </p:pic>
      <p:sp>
        <p:nvSpPr>
          <p:cNvPr id="230" name="14th call"/>
          <p:cNvSpPr txBox="1"/>
          <p:nvPr/>
        </p:nvSpPr>
        <p:spPr>
          <a:xfrm>
            <a:off x="2626113" y="2026640"/>
            <a:ext cx="2160067" cy="934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14th call</a:t>
            </a:r>
          </a:p>
        </p:txBody>
      </p:sp>
      <p:sp>
        <p:nvSpPr>
          <p:cNvPr id="231" name="15th call"/>
          <p:cNvSpPr txBox="1"/>
          <p:nvPr/>
        </p:nvSpPr>
        <p:spPr>
          <a:xfrm>
            <a:off x="12597925" y="2026640"/>
            <a:ext cx="2126540" cy="934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15th call</a:t>
            </a:r>
          </a:p>
        </p:txBody>
      </p:sp>
      <p:sp>
        <p:nvSpPr>
          <p:cNvPr id="232" name="16th call"/>
          <p:cNvSpPr txBox="1"/>
          <p:nvPr/>
        </p:nvSpPr>
        <p:spPr>
          <a:xfrm>
            <a:off x="20184623" y="2026640"/>
            <a:ext cx="2167332" cy="934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16th call</a:t>
            </a:r>
          </a:p>
        </p:txBody>
      </p:sp>
      <p:sp>
        <p:nvSpPr>
          <p:cNvPr id="233" name="Memory Intensive RAC projects"/>
          <p:cNvSpPr txBox="1"/>
          <p:nvPr/>
        </p:nvSpPr>
        <p:spPr>
          <a:xfrm>
            <a:off x="9299361" y="478852"/>
            <a:ext cx="8144257" cy="934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Memory Intensive RAC projects</a:t>
            </a:r>
          </a:p>
        </p:txBody>
      </p:sp>
      <p:pic>
        <p:nvPicPr>
          <p:cNvPr id="234" name="cropped-cropped-dirac-christmas-logo.png.png" descr="cropped-cropped-dirac-christmas-logo.png.png"/>
          <p:cNvPicPr>
            <a:picLocks noChangeAspect="1"/>
          </p:cNvPicPr>
          <p:nvPr/>
        </p:nvPicPr>
        <p:blipFill>
          <a:blip r:embed="rId5">
            <a:extLst/>
          </a:blip>
          <a:stretch>
            <a:fillRect/>
          </a:stretch>
        </p:blipFill>
        <p:spPr>
          <a:xfrm>
            <a:off x="208632" y="123054"/>
            <a:ext cx="3828173" cy="211360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Overview"/>
          <p:cNvSpPr txBox="1"/>
          <p:nvPr>
            <p:ph type="title"/>
          </p:nvPr>
        </p:nvSpPr>
        <p:spPr>
          <a:xfrm>
            <a:off x="1313318" y="427745"/>
            <a:ext cx="22721602" cy="1753686"/>
          </a:xfrm>
          <a:prstGeom prst="rect">
            <a:avLst/>
          </a:prstGeom>
        </p:spPr>
        <p:txBody>
          <a:bodyPr/>
          <a:lstStyle>
            <a:lvl1pPr defTabSz="2340863">
              <a:defRPr sz="8832"/>
            </a:lvl1pPr>
          </a:lstStyle>
          <a:p>
            <a:pPr/>
            <a:r>
              <a:t>Overview</a:t>
            </a:r>
          </a:p>
        </p:txBody>
      </p:sp>
      <p:sp>
        <p:nvSpPr>
          <p:cNvPr id="237" name="Memory Intensive calculations…"/>
          <p:cNvSpPr txBox="1"/>
          <p:nvPr>
            <p:ph type="body" idx="1"/>
          </p:nvPr>
        </p:nvSpPr>
        <p:spPr>
          <a:xfrm>
            <a:off x="831199" y="3062190"/>
            <a:ext cx="22721602" cy="10050753"/>
          </a:xfrm>
          <a:prstGeom prst="rect">
            <a:avLst/>
          </a:prstGeom>
        </p:spPr>
        <p:txBody>
          <a:bodyPr/>
          <a:lstStyle/>
          <a:p>
            <a:pPr marL="318897" indent="-212597" algn="l" defTabSz="2267711">
              <a:buSzPts val="6800"/>
              <a:buChar char="•"/>
              <a:defRPr sz="6882"/>
            </a:pPr>
            <a:endParaRPr sz="5022"/>
          </a:p>
          <a:p>
            <a:pPr marL="261438" indent="-155139" algn="l" defTabSz="2267711">
              <a:buSzPts val="5000"/>
              <a:buChar char="•"/>
              <a:defRPr sz="6882"/>
            </a:pPr>
            <a:r>
              <a:rPr sz="5022"/>
              <a:t>      Memory Intensive calculations</a:t>
            </a:r>
            <a:endParaRPr sz="5022"/>
          </a:p>
          <a:p>
            <a:pPr marL="318897" indent="-212597" algn="l" defTabSz="2267711">
              <a:buSzPts val="6800"/>
              <a:buChar char="•"/>
              <a:defRPr sz="6882"/>
            </a:pPr>
            <a:endParaRPr sz="5022"/>
          </a:p>
          <a:p>
            <a:pPr marL="318897" indent="-212597" algn="l" defTabSz="2267711">
              <a:buSzPts val="5000"/>
              <a:buChar char="•"/>
              <a:defRPr sz="5022"/>
            </a:pPr>
            <a:r>
              <a:t>    The DiRAC-3 Memory Intensive System</a:t>
            </a:r>
          </a:p>
          <a:p>
            <a:pPr marL="318897" indent="-212597" algn="l" defTabSz="2267711">
              <a:buSzPts val="5000"/>
              <a:buChar char="•"/>
              <a:defRPr sz="5022"/>
            </a:pPr>
          </a:p>
          <a:p>
            <a:pPr marL="318897" indent="-212597" algn="l" defTabSz="2267711">
              <a:buSzPts val="5000"/>
              <a:buChar char="•"/>
              <a:defRPr sz="5022"/>
            </a:pPr>
            <a:r>
              <a:t>    </a:t>
            </a:r>
            <a:r>
              <a:rPr>
                <a:solidFill>
                  <a:schemeClr val="accent5"/>
                </a:solidFill>
              </a:rPr>
              <a:t>The SWIFT hydrodynamic code</a:t>
            </a:r>
            <a:endParaRPr>
              <a:solidFill>
                <a:schemeClr val="accent5"/>
              </a:solidFill>
            </a:endParaRPr>
          </a:p>
          <a:p>
            <a:pPr marL="318897" indent="-212597" algn="l" defTabSz="2267711">
              <a:buSzPts val="5000"/>
              <a:buChar char="•"/>
              <a:defRPr sz="5022"/>
            </a:pPr>
          </a:p>
          <a:p>
            <a:pPr marL="318897" indent="-212597" algn="l" defTabSz="2267711">
              <a:buSzPts val="5000"/>
              <a:buChar char="•"/>
              <a:defRPr sz="5022"/>
            </a:pPr>
            <a:r>
              <a:t>    Two examples using SWIFT of MI simulations:</a:t>
            </a:r>
          </a:p>
          <a:p>
            <a:pPr marL="850391" indent="-744093" algn="l" defTabSz="2267711">
              <a:defRPr sz="5022"/>
            </a:pPr>
            <a:r>
              <a:t> </a:t>
            </a:r>
          </a:p>
          <a:p>
            <a:pPr marL="850391" indent="-744093" algn="l" defTabSz="2267711">
              <a:defRPr sz="5022"/>
            </a:pPr>
            <a:r>
              <a:t>          Flamingo project -  Large-scale structure</a:t>
            </a:r>
          </a:p>
          <a:p>
            <a:pPr marL="850391" indent="-744093" algn="l" defTabSz="2267711">
              <a:defRPr sz="5022"/>
            </a:pPr>
            <a:r>
              <a:t>          Colibre project    -    Galaxy formation</a:t>
            </a:r>
          </a:p>
          <a:p>
            <a:pPr marL="850391" indent="-744093" algn="l" defTabSz="2267711">
              <a:defRPr sz="5022"/>
            </a:pPr>
          </a:p>
          <a:p>
            <a:pPr marL="1346454" indent="-1027557" algn="l" defTabSz="2267711">
              <a:buClr>
                <a:srgbClr val="595959"/>
              </a:buClr>
              <a:buSzPts val="7500"/>
              <a:buChar char="•"/>
              <a:defRPr sz="5022"/>
            </a:pPr>
            <a:r>
              <a:t>Summary</a:t>
            </a:r>
          </a:p>
        </p:txBody>
      </p:sp>
      <p:sp>
        <p:nvSpPr>
          <p:cNvPr id="238" name="Slide Number"/>
          <p:cNvSpPr txBox="1"/>
          <p:nvPr>
            <p:ph type="sldNum" sz="quarter" idx="2"/>
          </p:nvPr>
        </p:nvSpPr>
        <p:spPr>
          <a:xfrm>
            <a:off x="23372480" y="12524796"/>
            <a:ext cx="683942"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2024 - MNRAS, 530, 2378"/>
          <p:cNvSpPr txBox="1"/>
          <p:nvPr>
            <p:ph type="body" sz="quarter" idx="1"/>
          </p:nvPr>
        </p:nvSpPr>
        <p:spPr>
          <a:xfrm>
            <a:off x="15370254" y="12283848"/>
            <a:ext cx="7735063" cy="2113601"/>
          </a:xfrm>
          <a:prstGeom prst="rect">
            <a:avLst/>
          </a:prstGeom>
        </p:spPr>
        <p:txBody>
          <a:bodyPr/>
          <a:lstStyle>
            <a:lvl1pPr algn="l">
              <a:defRPr sz="3200"/>
            </a:lvl1pPr>
          </a:lstStyle>
          <a:p>
            <a:pPr/>
            <a:r>
              <a:t>2024 - MNRAS, 530, 2378</a:t>
            </a:r>
          </a:p>
        </p:txBody>
      </p:sp>
      <p:sp>
        <p:nvSpPr>
          <p:cNvPr id="241" name="Slide Number"/>
          <p:cNvSpPr txBox="1"/>
          <p:nvPr>
            <p:ph type="sldNum" sz="quarter" idx="2"/>
          </p:nvPr>
        </p:nvSpPr>
        <p:spPr>
          <a:xfrm>
            <a:off x="23372480" y="12524796"/>
            <a:ext cx="683942" cy="87049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2" name="Screenshot 2024-12-08 at 09.54.04.png" descr="Screenshot 2024-12-08 at 09.54.04.png"/>
          <p:cNvPicPr>
            <a:picLocks noChangeAspect="1"/>
          </p:cNvPicPr>
          <p:nvPr/>
        </p:nvPicPr>
        <p:blipFill>
          <a:blip r:embed="rId2">
            <a:extLst/>
          </a:blip>
          <a:stretch>
            <a:fillRect/>
          </a:stretch>
        </p:blipFill>
        <p:spPr>
          <a:xfrm>
            <a:off x="543711" y="5465999"/>
            <a:ext cx="13220549" cy="5473601"/>
          </a:xfrm>
          <a:prstGeom prst="rect">
            <a:avLst/>
          </a:prstGeom>
          <a:ln w="12700">
            <a:miter lim="400000"/>
          </a:ln>
        </p:spPr>
      </p:pic>
      <p:pic>
        <p:nvPicPr>
          <p:cNvPr id="243" name="Screenshot 2024-12-08 at 10.00.05.png" descr="Screenshot 2024-12-08 at 10.00.05.png"/>
          <p:cNvPicPr>
            <a:picLocks noChangeAspect="1"/>
          </p:cNvPicPr>
          <p:nvPr/>
        </p:nvPicPr>
        <p:blipFill>
          <a:blip r:embed="rId3">
            <a:extLst/>
          </a:blip>
          <a:stretch>
            <a:fillRect/>
          </a:stretch>
        </p:blipFill>
        <p:spPr>
          <a:xfrm>
            <a:off x="13661460" y="1698594"/>
            <a:ext cx="10648774" cy="10318812"/>
          </a:xfrm>
          <a:prstGeom prst="rect">
            <a:avLst/>
          </a:prstGeom>
          <a:ln w="12700">
            <a:miter lim="400000"/>
          </a:ln>
        </p:spPr>
      </p:pic>
      <p:pic>
        <p:nvPicPr>
          <p:cNvPr id="244" name="SWIFT_logo.png" descr="SWIFT_logo.png"/>
          <p:cNvPicPr>
            <a:picLocks noChangeAspect="1"/>
          </p:cNvPicPr>
          <p:nvPr/>
        </p:nvPicPr>
        <p:blipFill>
          <a:blip r:embed="rId4">
            <a:extLst/>
          </a:blip>
          <a:stretch>
            <a:fillRect/>
          </a:stretch>
        </p:blipFill>
        <p:spPr>
          <a:xfrm>
            <a:off x="1393583" y="630179"/>
            <a:ext cx="9515680" cy="3015632"/>
          </a:xfrm>
          <a:prstGeom prst="rect">
            <a:avLst/>
          </a:prstGeom>
          <a:ln w="12700">
            <a:miter lim="400000"/>
          </a:ln>
        </p:spPr>
      </p:pic>
      <p:sp>
        <p:nvSpPr>
          <p:cNvPr id="245" name="SPH With Inter-dependant Fine-gained Tasking"/>
          <p:cNvSpPr txBox="1"/>
          <p:nvPr/>
        </p:nvSpPr>
        <p:spPr>
          <a:xfrm>
            <a:off x="849963" y="3777416"/>
            <a:ext cx="12366550" cy="934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a:latin typeface="Canela Text Bold"/>
                <a:ea typeface="Canela Text Bold"/>
                <a:cs typeface="Canela Text Bold"/>
                <a:sym typeface="Canela Text Bold"/>
              </a:rPr>
              <a:t>S</a:t>
            </a:r>
            <a:r>
              <a:t>PH </a:t>
            </a:r>
            <a:r>
              <a:rPr>
                <a:latin typeface="Canela Text Bold"/>
                <a:ea typeface="Canela Text Bold"/>
                <a:cs typeface="Canela Text Bold"/>
                <a:sym typeface="Canela Text Bold"/>
              </a:rPr>
              <a:t>W</a:t>
            </a:r>
            <a:r>
              <a:t>ith </a:t>
            </a:r>
            <a:r>
              <a:rPr>
                <a:latin typeface="Canela Text Bold"/>
                <a:ea typeface="Canela Text Bold"/>
                <a:cs typeface="Canela Text Bold"/>
                <a:sym typeface="Canela Text Bold"/>
              </a:rPr>
              <a:t>I</a:t>
            </a:r>
            <a:r>
              <a:t>nter-dependant </a:t>
            </a:r>
            <a:r>
              <a:rPr>
                <a:latin typeface="Canela Text Bold"/>
                <a:ea typeface="Canela Text Bold"/>
                <a:cs typeface="Canela Text Bold"/>
                <a:sym typeface="Canela Text Bold"/>
              </a:rPr>
              <a:t>F</a:t>
            </a:r>
            <a:r>
              <a:t>ine-gained </a:t>
            </a:r>
            <a:r>
              <a:rPr>
                <a:latin typeface="Canela Text Bold"/>
                <a:ea typeface="Canela Text Bold"/>
                <a:cs typeface="Canela Text Bold"/>
                <a:sym typeface="Canela Text Bold"/>
              </a:rPr>
              <a:t>T</a:t>
            </a:r>
            <a:r>
              <a:t>asking</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